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256" r:id="rId2"/>
    <p:sldId id="513" r:id="rId3"/>
    <p:sldId id="499" r:id="rId4"/>
    <p:sldId id="500" r:id="rId5"/>
    <p:sldId id="501" r:id="rId6"/>
    <p:sldId id="502" r:id="rId7"/>
    <p:sldId id="510" r:id="rId8"/>
    <p:sldId id="507" r:id="rId9"/>
    <p:sldId id="511" r:id="rId10"/>
    <p:sldId id="504" r:id="rId11"/>
    <p:sldId id="505" r:id="rId12"/>
    <p:sldId id="506" r:id="rId13"/>
    <p:sldId id="508" r:id="rId14"/>
    <p:sldId id="495" r:id="rId15"/>
    <p:sldId id="496" r:id="rId16"/>
    <p:sldId id="497" r:id="rId17"/>
    <p:sldId id="498" r:id="rId18"/>
    <p:sldId id="467" r:id="rId19"/>
    <p:sldId id="509" r:id="rId20"/>
    <p:sldId id="494" r:id="rId21"/>
    <p:sldId id="466" r:id="rId22"/>
    <p:sldId id="485" r:id="rId23"/>
    <p:sldId id="486" r:id="rId24"/>
    <p:sldId id="490" r:id="rId25"/>
    <p:sldId id="491" r:id="rId26"/>
    <p:sldId id="492" r:id="rId27"/>
    <p:sldId id="493" r:id="rId28"/>
    <p:sldId id="503" r:id="rId29"/>
    <p:sldId id="474" r:id="rId30"/>
    <p:sldId id="512" r:id="rId31"/>
  </p:sldIdLst>
  <p:sldSz cx="10058400" cy="77724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manshu kohli" initials="hk" lastIdx="1" clrIdx="0">
    <p:extLst>
      <p:ext uri="{19B8F6BF-5375-455C-9EA6-DF929625EA0E}">
        <p15:presenceInfo xmlns:p15="http://schemas.microsoft.com/office/powerpoint/2012/main" userId="a1c43e6b213ca53a" providerId="Windows Live"/>
      </p:ext>
    </p:extLst>
  </p:cmAuthor>
  <p:cmAuthor id="2" name="HP" initials="H" lastIdx="1" clrIdx="1">
    <p:extLst>
      <p:ext uri="{19B8F6BF-5375-455C-9EA6-DF929625EA0E}">
        <p15:presenceInfo xmlns:p15="http://schemas.microsoft.com/office/powerpoint/2012/main" userId="H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1A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varScale="1">
        <p:scale>
          <a:sx n="52" d="100"/>
          <a:sy n="52" d="100"/>
        </p:scale>
        <p:origin x="1672" y="56"/>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299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BBF1A1-A7B3-4E88-8CAC-6033D2BCCAB8}"/>
              </a:ext>
            </a:extLst>
          </p:cNvPr>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86C5A7DE-AAE9-4D17-8CA8-93AEF653B43C}"/>
              </a:ext>
            </a:extLst>
          </p:cNvPr>
          <p:cNvSpPr>
            <a:spLocks noGrp="1"/>
          </p:cNvSpPr>
          <p:nvPr>
            <p:ph type="dt" sz="quarter" idx="1"/>
          </p:nvPr>
        </p:nvSpPr>
        <p:spPr>
          <a:xfrm>
            <a:off x="5265738" y="0"/>
            <a:ext cx="4029075" cy="350838"/>
          </a:xfrm>
          <a:prstGeom prst="rect">
            <a:avLst/>
          </a:prstGeom>
        </p:spPr>
        <p:txBody>
          <a:bodyPr vert="horz" lIns="91440" tIns="45720" rIns="91440" bIns="45720" rtlCol="0"/>
          <a:lstStyle>
            <a:lvl1pPr algn="r">
              <a:defRPr sz="1200"/>
            </a:lvl1pPr>
          </a:lstStyle>
          <a:p>
            <a:fld id="{7BF63712-37CC-457E-965F-5C8D8BBC5F4A}" type="datetimeFigureOut">
              <a:rPr lang="en-IN" smtClean="0"/>
              <a:t>08-02-2024</a:t>
            </a:fld>
            <a:endParaRPr lang="en-IN"/>
          </a:p>
        </p:txBody>
      </p:sp>
      <p:sp>
        <p:nvSpPr>
          <p:cNvPr id="4" name="Footer Placeholder 3">
            <a:extLst>
              <a:ext uri="{FF2B5EF4-FFF2-40B4-BE49-F238E27FC236}">
                <a16:creationId xmlns:a16="http://schemas.microsoft.com/office/drawing/2014/main" id="{8A672C90-61BA-4670-A8D5-58C40BF98A92}"/>
              </a:ext>
            </a:extLst>
          </p:cNvPr>
          <p:cNvSpPr>
            <a:spLocks noGrp="1"/>
          </p:cNvSpPr>
          <p:nvPr>
            <p:ph type="ftr" sz="quarter" idx="2"/>
          </p:nvPr>
        </p:nvSpPr>
        <p:spPr>
          <a:xfrm>
            <a:off x="0" y="6659563"/>
            <a:ext cx="4029075" cy="35083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008F43A8-D128-401D-B430-2311A4B9C9E2}"/>
              </a:ext>
            </a:extLst>
          </p:cNvPr>
          <p:cNvSpPr>
            <a:spLocks noGrp="1"/>
          </p:cNvSpPr>
          <p:nvPr>
            <p:ph type="sldNum" sz="quarter" idx="3"/>
          </p:nvPr>
        </p:nvSpPr>
        <p:spPr>
          <a:xfrm>
            <a:off x="5265738" y="6659563"/>
            <a:ext cx="4029075" cy="350837"/>
          </a:xfrm>
          <a:prstGeom prst="rect">
            <a:avLst/>
          </a:prstGeom>
        </p:spPr>
        <p:txBody>
          <a:bodyPr vert="horz" lIns="91440" tIns="45720" rIns="91440" bIns="45720" rtlCol="0" anchor="b"/>
          <a:lstStyle>
            <a:lvl1pPr algn="r">
              <a:defRPr sz="1200"/>
            </a:lvl1pPr>
          </a:lstStyle>
          <a:p>
            <a:fld id="{7AFD3CA9-5D35-4936-A34B-6171E2F77B90}" type="slidenum">
              <a:rPr lang="en-IN" smtClean="0"/>
              <a:t>‹#›</a:t>
            </a:fld>
            <a:endParaRPr lang="en-IN"/>
          </a:p>
        </p:txBody>
      </p:sp>
    </p:spTree>
    <p:extLst>
      <p:ext uri="{BB962C8B-B14F-4D97-AF65-F5344CB8AC3E}">
        <p14:creationId xmlns:p14="http://schemas.microsoft.com/office/powerpoint/2010/main" val="29031490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27" cy="350807"/>
          </a:xfrm>
          <a:prstGeom prst="rect">
            <a:avLst/>
          </a:prstGeom>
        </p:spPr>
        <p:txBody>
          <a:bodyPr vert="horz" lIns="83622" tIns="41811" rIns="83622" bIns="41811" rtlCol="0"/>
          <a:lstStyle>
            <a:lvl1pPr algn="l">
              <a:defRPr sz="1100"/>
            </a:lvl1pPr>
          </a:lstStyle>
          <a:p>
            <a:endParaRPr lang="en-IN"/>
          </a:p>
        </p:txBody>
      </p:sp>
      <p:sp>
        <p:nvSpPr>
          <p:cNvPr id="3" name="Date Placeholder 2"/>
          <p:cNvSpPr>
            <a:spLocks noGrp="1"/>
          </p:cNvSpPr>
          <p:nvPr>
            <p:ph type="dt" idx="1"/>
          </p:nvPr>
        </p:nvSpPr>
        <p:spPr>
          <a:xfrm>
            <a:off x="5265907" y="0"/>
            <a:ext cx="4029027" cy="350807"/>
          </a:xfrm>
          <a:prstGeom prst="rect">
            <a:avLst/>
          </a:prstGeom>
        </p:spPr>
        <p:txBody>
          <a:bodyPr vert="horz" lIns="83622" tIns="41811" rIns="83622" bIns="41811" rtlCol="0"/>
          <a:lstStyle>
            <a:lvl1pPr algn="r">
              <a:defRPr sz="1100"/>
            </a:lvl1pPr>
          </a:lstStyle>
          <a:p>
            <a:fld id="{A362B570-82A6-422E-A532-7BB2D8F19E5D}" type="datetimeFigureOut">
              <a:rPr lang="en-IN" smtClean="0"/>
              <a:t>08-02-2024</a:t>
            </a:fld>
            <a:endParaRPr lang="en-IN"/>
          </a:p>
        </p:txBody>
      </p:sp>
      <p:sp>
        <p:nvSpPr>
          <p:cNvPr id="4" name="Slide Image Placeholder 3"/>
          <p:cNvSpPr>
            <a:spLocks noGrp="1" noRot="1" noChangeAspect="1"/>
          </p:cNvSpPr>
          <p:nvPr>
            <p:ph type="sldImg" idx="2"/>
          </p:nvPr>
        </p:nvSpPr>
        <p:spPr>
          <a:xfrm>
            <a:off x="3117850" y="876300"/>
            <a:ext cx="3060700" cy="2365375"/>
          </a:xfrm>
          <a:prstGeom prst="rect">
            <a:avLst/>
          </a:prstGeom>
          <a:noFill/>
          <a:ln w="12700">
            <a:solidFill>
              <a:prstClr val="black"/>
            </a:solidFill>
          </a:ln>
        </p:spPr>
        <p:txBody>
          <a:bodyPr vert="horz" lIns="83622" tIns="41811" rIns="83622" bIns="41811" rtlCol="0" anchor="ctr"/>
          <a:lstStyle/>
          <a:p>
            <a:endParaRPr lang="en-IN"/>
          </a:p>
        </p:txBody>
      </p:sp>
      <p:sp>
        <p:nvSpPr>
          <p:cNvPr id="5" name="Notes Placeholder 4"/>
          <p:cNvSpPr>
            <a:spLocks noGrp="1"/>
          </p:cNvSpPr>
          <p:nvPr>
            <p:ph type="body" sz="quarter" idx="3"/>
          </p:nvPr>
        </p:nvSpPr>
        <p:spPr>
          <a:xfrm>
            <a:off x="930227" y="3373469"/>
            <a:ext cx="7435946" cy="2760631"/>
          </a:xfrm>
          <a:prstGeom prst="rect">
            <a:avLst/>
          </a:prstGeom>
        </p:spPr>
        <p:txBody>
          <a:bodyPr vert="horz" lIns="83622" tIns="41811" rIns="83622" bIns="418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6659594"/>
            <a:ext cx="4029027" cy="350806"/>
          </a:xfrm>
          <a:prstGeom prst="rect">
            <a:avLst/>
          </a:prstGeom>
        </p:spPr>
        <p:txBody>
          <a:bodyPr vert="horz" lIns="83622" tIns="41811" rIns="83622" bIns="41811" rtlCol="0" anchor="b"/>
          <a:lstStyle>
            <a:lvl1pPr algn="l">
              <a:defRPr sz="1100"/>
            </a:lvl1pPr>
          </a:lstStyle>
          <a:p>
            <a:endParaRPr lang="en-IN"/>
          </a:p>
        </p:txBody>
      </p:sp>
      <p:sp>
        <p:nvSpPr>
          <p:cNvPr id="7" name="Slide Number Placeholder 6"/>
          <p:cNvSpPr>
            <a:spLocks noGrp="1"/>
          </p:cNvSpPr>
          <p:nvPr>
            <p:ph type="sldNum" sz="quarter" idx="5"/>
          </p:nvPr>
        </p:nvSpPr>
        <p:spPr>
          <a:xfrm>
            <a:off x="5265907" y="6659594"/>
            <a:ext cx="4029027" cy="350806"/>
          </a:xfrm>
          <a:prstGeom prst="rect">
            <a:avLst/>
          </a:prstGeom>
        </p:spPr>
        <p:txBody>
          <a:bodyPr vert="horz" lIns="83622" tIns="41811" rIns="83622" bIns="41811" rtlCol="0" anchor="b"/>
          <a:lstStyle>
            <a:lvl1pPr algn="r">
              <a:defRPr sz="1100"/>
            </a:lvl1pPr>
          </a:lstStyle>
          <a:p>
            <a:fld id="{BEF868B1-4121-4CD5-A391-84A211A5EE0C}" type="slidenum">
              <a:rPr lang="en-IN" smtClean="0"/>
              <a:t>‹#›</a:t>
            </a:fld>
            <a:endParaRPr lang="en-IN"/>
          </a:p>
        </p:txBody>
      </p:sp>
    </p:spTree>
    <p:extLst>
      <p:ext uri="{BB962C8B-B14F-4D97-AF65-F5344CB8AC3E}">
        <p14:creationId xmlns:p14="http://schemas.microsoft.com/office/powerpoint/2010/main" val="507638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100" b="0" i="0">
                <a:solidFill>
                  <a:schemeClr val="tx1"/>
                </a:solidFill>
                <a:latin typeface="Arial MT"/>
                <a:cs typeface="Arial MT"/>
              </a:defRPr>
            </a:lvl1pPr>
          </a:lstStyle>
          <a:p>
            <a:pPr marL="12700">
              <a:lnSpc>
                <a:spcPct val="100000"/>
              </a:lnSpc>
            </a:pPr>
            <a:r>
              <a:rPr spc="-5"/>
              <a:t>Strictly</a:t>
            </a:r>
            <a:r>
              <a:rPr spc="-10"/>
              <a:t> </a:t>
            </a:r>
            <a:r>
              <a:rPr spc="-5"/>
              <a:t>private</a:t>
            </a:r>
            <a:r>
              <a:t> </a:t>
            </a:r>
            <a:r>
              <a:rPr spc="-5"/>
              <a:t>and confidential</a:t>
            </a:r>
            <a:endParaRPr spc="-5" dirty="0"/>
          </a:p>
        </p:txBody>
      </p:sp>
      <p:sp>
        <p:nvSpPr>
          <p:cNvPr id="5" name="Holder 5"/>
          <p:cNvSpPr>
            <a:spLocks noGrp="1"/>
          </p:cNvSpPr>
          <p:nvPr>
            <p:ph type="dt" sz="half" idx="6"/>
          </p:nvPr>
        </p:nvSpPr>
        <p:spPr/>
        <p:txBody>
          <a:bodyPr lIns="0" tIns="0" rIns="0" bIns="0"/>
          <a:lstStyle>
            <a:lvl1pPr>
              <a:defRPr sz="1100" b="0" i="0">
                <a:solidFill>
                  <a:schemeClr val="tx1"/>
                </a:solidFill>
                <a:latin typeface="Arial MT"/>
                <a:cs typeface="Arial MT"/>
              </a:defRPr>
            </a:lvl1pPr>
          </a:lstStyle>
          <a:p>
            <a:pPr marL="12065" marR="5080" indent="-1905">
              <a:lnSpc>
                <a:spcPct val="80000"/>
              </a:lnSpc>
              <a:spcBef>
                <a:spcPts val="260"/>
              </a:spcBef>
            </a:pPr>
            <a:r>
              <a:rPr spc="-5"/>
              <a:t>KSK Mahanadi</a:t>
            </a:r>
            <a:r>
              <a:t> </a:t>
            </a:r>
            <a:r>
              <a:rPr spc="-5"/>
              <a:t>Power</a:t>
            </a:r>
            <a:r>
              <a:t> </a:t>
            </a:r>
            <a:r>
              <a:rPr spc="-5"/>
              <a:t>Company</a:t>
            </a:r>
            <a:r>
              <a:rPr spc="-10"/>
              <a:t> </a:t>
            </a:r>
            <a:r>
              <a:rPr spc="-5"/>
              <a:t>Limited </a:t>
            </a:r>
            <a:r>
              <a:rPr spc="-290"/>
              <a:t> </a:t>
            </a:r>
            <a:r>
              <a:rPr spc="-10"/>
              <a:t>PwC</a:t>
            </a:r>
            <a:endParaRPr spc="-10" dirty="0"/>
          </a:p>
        </p:txBody>
      </p:sp>
      <p:sp>
        <p:nvSpPr>
          <p:cNvPr id="6" name="Holder 6"/>
          <p:cNvSpPr>
            <a:spLocks noGrp="1"/>
          </p:cNvSpPr>
          <p:nvPr>
            <p:ph type="sldNum" sz="quarter" idx="7"/>
          </p:nvPr>
        </p:nvSpPr>
        <p:spPr/>
        <p:txBody>
          <a:bodyPr lIns="0" tIns="0" rIns="0" bIns="0"/>
          <a:lstStyle>
            <a:lvl1pPr>
              <a:defRPr sz="600" b="0" i="0">
                <a:solidFill>
                  <a:schemeClr val="tx1"/>
                </a:solidFill>
                <a:latin typeface="Arial MT"/>
                <a:cs typeface="Arial MT"/>
              </a:defRPr>
            </a:lvl1pPr>
          </a:lstStyle>
          <a:p>
            <a:pPr marL="12700">
              <a:lnSpc>
                <a:spcPct val="100000"/>
              </a:lnSpc>
              <a:spcBef>
                <a:spcPts val="65"/>
              </a:spcBef>
            </a:pPr>
            <a:r>
              <a:rPr spc="10" dirty="0"/>
              <a:t>2</a:t>
            </a:r>
            <a:fld id="{81D60167-4931-47E6-BA6A-407CBD079E47}" type="slidenum">
              <a:rPr spc="10" dirty="0"/>
              <a:t>‹#›</a:t>
            </a:fld>
            <a:endParaRPr spc="1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1">
                <a:solidFill>
                  <a:srgbClr val="821A1A"/>
                </a:solidFill>
                <a:latin typeface="Georgia"/>
                <a:cs typeface="Georgi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6" name="Holder 6"/>
          <p:cNvSpPr>
            <a:spLocks noGrp="1"/>
          </p:cNvSpPr>
          <p:nvPr>
            <p:ph type="sldNum" sz="quarter" idx="7"/>
          </p:nvPr>
        </p:nvSpPr>
        <p:spPr/>
        <p:txBody>
          <a:bodyPr lIns="0" tIns="0" rIns="0" bIns="0"/>
          <a:lstStyle>
            <a:lvl1pPr>
              <a:defRPr sz="600" b="0" i="0">
                <a:solidFill>
                  <a:schemeClr val="tx1"/>
                </a:solidFill>
                <a:latin typeface="Arial MT"/>
                <a:cs typeface="Arial MT"/>
              </a:defRPr>
            </a:lvl1pPr>
          </a:lstStyle>
          <a:p>
            <a:pPr marL="12700">
              <a:lnSpc>
                <a:spcPct val="100000"/>
              </a:lnSpc>
              <a:spcBef>
                <a:spcPts val="65"/>
              </a:spcBef>
            </a:pPr>
            <a:r>
              <a:rPr spc="10" dirty="0"/>
              <a:t>2</a:t>
            </a:r>
            <a:fld id="{81D60167-4931-47E6-BA6A-407CBD079E47}" type="slidenum">
              <a:rPr spc="10" dirty="0"/>
              <a:t>‹#›</a:t>
            </a:fld>
            <a:endParaRPr spc="10" dirty="0"/>
          </a:p>
        </p:txBody>
      </p:sp>
      <p:pic>
        <p:nvPicPr>
          <p:cNvPr id="7" name="object 4">
            <a:extLst>
              <a:ext uri="{FF2B5EF4-FFF2-40B4-BE49-F238E27FC236}">
                <a16:creationId xmlns:a16="http://schemas.microsoft.com/office/drawing/2014/main" id="{4C889116-7340-4DCB-8AF2-0C9358271F6B}"/>
              </a:ext>
            </a:extLst>
          </p:cNvPr>
          <p:cNvPicPr/>
          <p:nvPr userDrawn="1"/>
        </p:nvPicPr>
        <p:blipFill rotWithShape="1">
          <a:blip r:embed="rId2" cstate="print"/>
          <a:srcRect t="15409"/>
          <a:stretch/>
        </p:blipFill>
        <p:spPr>
          <a:xfrm>
            <a:off x="8980454" y="1219200"/>
            <a:ext cx="909946" cy="246320"/>
          </a:xfrm>
          <a:prstGeom prst="rect">
            <a:avLst/>
          </a:prstGeom>
        </p:spPr>
      </p:pic>
      <p:sp>
        <p:nvSpPr>
          <p:cNvPr id="9" name="object 61">
            <a:extLst>
              <a:ext uri="{FF2B5EF4-FFF2-40B4-BE49-F238E27FC236}">
                <a16:creationId xmlns:a16="http://schemas.microsoft.com/office/drawing/2014/main" id="{3999E88F-65E4-49B4-9090-C412BFD79701}"/>
              </a:ext>
            </a:extLst>
          </p:cNvPr>
          <p:cNvSpPr txBox="1">
            <a:spLocks noGrp="1"/>
          </p:cNvSpPr>
          <p:nvPr>
            <p:ph type="ftr" sz="quarter" idx="5"/>
          </p:nvPr>
        </p:nvSpPr>
        <p:spPr>
          <a:xfrm>
            <a:off x="575460" y="6434702"/>
            <a:ext cx="2377752"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1">
                <a:solidFill>
                  <a:srgbClr val="821A1A"/>
                </a:solidFill>
                <a:latin typeface="Georgia"/>
                <a:cs typeface="Georgia"/>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100" b="0" i="0">
                <a:solidFill>
                  <a:schemeClr val="tx1"/>
                </a:solidFill>
                <a:latin typeface="Arial MT"/>
                <a:cs typeface="Arial MT"/>
              </a:defRPr>
            </a:lvl1pPr>
          </a:lstStyle>
          <a:p>
            <a:pPr marL="12700">
              <a:lnSpc>
                <a:spcPct val="100000"/>
              </a:lnSpc>
            </a:pPr>
            <a:r>
              <a:rPr spc="-5"/>
              <a:t>Strictly</a:t>
            </a:r>
            <a:r>
              <a:rPr spc="-10"/>
              <a:t> </a:t>
            </a:r>
            <a:r>
              <a:rPr spc="-5"/>
              <a:t>private</a:t>
            </a:r>
            <a:r>
              <a:t> </a:t>
            </a:r>
            <a:r>
              <a:rPr spc="-5"/>
              <a:t>and confidential</a:t>
            </a:r>
            <a:endParaRPr spc="-5" dirty="0"/>
          </a:p>
        </p:txBody>
      </p:sp>
      <p:sp>
        <p:nvSpPr>
          <p:cNvPr id="6" name="Holder 6"/>
          <p:cNvSpPr>
            <a:spLocks noGrp="1"/>
          </p:cNvSpPr>
          <p:nvPr>
            <p:ph type="dt" sz="half" idx="6"/>
          </p:nvPr>
        </p:nvSpPr>
        <p:spPr/>
        <p:txBody>
          <a:bodyPr lIns="0" tIns="0" rIns="0" bIns="0"/>
          <a:lstStyle>
            <a:lvl1pPr>
              <a:defRPr sz="1100" b="0" i="0">
                <a:solidFill>
                  <a:schemeClr val="tx1"/>
                </a:solidFill>
                <a:latin typeface="Arial MT"/>
                <a:cs typeface="Arial MT"/>
              </a:defRPr>
            </a:lvl1pPr>
          </a:lstStyle>
          <a:p>
            <a:pPr marL="12065" marR="5080" indent="-1905">
              <a:lnSpc>
                <a:spcPct val="80000"/>
              </a:lnSpc>
              <a:spcBef>
                <a:spcPts val="260"/>
              </a:spcBef>
            </a:pPr>
            <a:r>
              <a:rPr spc="-5"/>
              <a:t>KSK Mahanadi</a:t>
            </a:r>
            <a:r>
              <a:t> </a:t>
            </a:r>
            <a:r>
              <a:rPr spc="-5"/>
              <a:t>Power</a:t>
            </a:r>
            <a:r>
              <a:t> </a:t>
            </a:r>
            <a:r>
              <a:rPr spc="-5"/>
              <a:t>Company</a:t>
            </a:r>
            <a:r>
              <a:rPr spc="-10"/>
              <a:t> </a:t>
            </a:r>
            <a:r>
              <a:rPr spc="-5"/>
              <a:t>Limited </a:t>
            </a:r>
            <a:r>
              <a:rPr spc="-290"/>
              <a:t> </a:t>
            </a:r>
            <a:r>
              <a:rPr spc="-10"/>
              <a:t>PwC</a:t>
            </a:r>
            <a:endParaRPr spc="-10" dirty="0"/>
          </a:p>
        </p:txBody>
      </p:sp>
      <p:sp>
        <p:nvSpPr>
          <p:cNvPr id="7" name="Holder 7"/>
          <p:cNvSpPr>
            <a:spLocks noGrp="1"/>
          </p:cNvSpPr>
          <p:nvPr>
            <p:ph type="sldNum" sz="quarter" idx="7"/>
          </p:nvPr>
        </p:nvSpPr>
        <p:spPr/>
        <p:txBody>
          <a:bodyPr lIns="0" tIns="0" rIns="0" bIns="0"/>
          <a:lstStyle>
            <a:lvl1pPr>
              <a:defRPr sz="600" b="0" i="0">
                <a:solidFill>
                  <a:schemeClr val="tx1"/>
                </a:solidFill>
                <a:latin typeface="Arial MT"/>
                <a:cs typeface="Arial MT"/>
              </a:defRPr>
            </a:lvl1pPr>
          </a:lstStyle>
          <a:p>
            <a:pPr marL="12700">
              <a:lnSpc>
                <a:spcPct val="100000"/>
              </a:lnSpc>
              <a:spcBef>
                <a:spcPts val="65"/>
              </a:spcBef>
            </a:pPr>
            <a:r>
              <a:rPr spc="10" dirty="0"/>
              <a:t>2</a:t>
            </a:r>
            <a:fld id="{81D60167-4931-47E6-BA6A-407CBD079E47}" type="slidenum">
              <a:rPr spc="10" dirty="0"/>
              <a:t>‹#›</a:t>
            </a:fld>
            <a:endParaRPr spc="1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057655"/>
            <a:ext cx="10058400" cy="5659120"/>
          </a:xfrm>
          <a:custGeom>
            <a:avLst/>
            <a:gdLst/>
            <a:ahLst/>
            <a:cxnLst/>
            <a:rect l="l" t="t" r="r" b="b"/>
            <a:pathLst>
              <a:path w="10058400" h="5659120">
                <a:moveTo>
                  <a:pt x="10058400" y="5658611"/>
                </a:moveTo>
                <a:lnTo>
                  <a:pt x="0" y="5658611"/>
                </a:lnTo>
                <a:lnTo>
                  <a:pt x="0" y="0"/>
                </a:lnTo>
                <a:lnTo>
                  <a:pt x="10058400" y="0"/>
                </a:lnTo>
                <a:lnTo>
                  <a:pt x="10058400" y="5658611"/>
                </a:lnTo>
                <a:close/>
              </a:path>
            </a:pathLst>
          </a:custGeom>
          <a:solidFill>
            <a:srgbClr val="821A1A"/>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800" b="1" i="1">
                <a:solidFill>
                  <a:srgbClr val="821A1A"/>
                </a:solidFill>
                <a:latin typeface="Georgia"/>
                <a:cs typeface="Georgia"/>
              </a:defRPr>
            </a:lvl1pPr>
          </a:lstStyle>
          <a:p>
            <a:endParaRPr/>
          </a:p>
        </p:txBody>
      </p:sp>
      <p:sp>
        <p:nvSpPr>
          <p:cNvPr id="3" name="Holder 3"/>
          <p:cNvSpPr>
            <a:spLocks noGrp="1"/>
          </p:cNvSpPr>
          <p:nvPr>
            <p:ph type="ftr" sz="quarter" idx="5"/>
          </p:nvPr>
        </p:nvSpPr>
        <p:spPr/>
        <p:txBody>
          <a:bodyPr lIns="0" tIns="0" rIns="0" bIns="0"/>
          <a:lstStyle>
            <a:lvl1pPr>
              <a:defRPr sz="1100" b="0" i="0">
                <a:solidFill>
                  <a:schemeClr val="tx1"/>
                </a:solidFill>
                <a:latin typeface="Arial MT"/>
                <a:cs typeface="Arial MT"/>
              </a:defRPr>
            </a:lvl1pPr>
          </a:lstStyle>
          <a:p>
            <a:pPr marL="12700">
              <a:lnSpc>
                <a:spcPct val="100000"/>
              </a:lnSpc>
            </a:pPr>
            <a:r>
              <a:rPr spc="-5"/>
              <a:t>Strictly</a:t>
            </a:r>
            <a:r>
              <a:rPr spc="-10"/>
              <a:t> </a:t>
            </a:r>
            <a:r>
              <a:rPr spc="-5"/>
              <a:t>private</a:t>
            </a:r>
            <a:r>
              <a:t> </a:t>
            </a:r>
            <a:r>
              <a:rPr spc="-5"/>
              <a:t>and confidential</a:t>
            </a:r>
            <a:endParaRPr spc="-5" dirty="0"/>
          </a:p>
        </p:txBody>
      </p:sp>
      <p:sp>
        <p:nvSpPr>
          <p:cNvPr id="4" name="Holder 4"/>
          <p:cNvSpPr>
            <a:spLocks noGrp="1"/>
          </p:cNvSpPr>
          <p:nvPr>
            <p:ph type="dt" sz="half" idx="6"/>
          </p:nvPr>
        </p:nvSpPr>
        <p:spPr/>
        <p:txBody>
          <a:bodyPr lIns="0" tIns="0" rIns="0" bIns="0"/>
          <a:lstStyle>
            <a:lvl1pPr>
              <a:defRPr sz="1100" b="0" i="0">
                <a:solidFill>
                  <a:schemeClr val="tx1"/>
                </a:solidFill>
                <a:latin typeface="Arial MT"/>
                <a:cs typeface="Arial MT"/>
              </a:defRPr>
            </a:lvl1pPr>
          </a:lstStyle>
          <a:p>
            <a:pPr marL="12065" marR="5080" indent="-1905">
              <a:lnSpc>
                <a:spcPct val="80000"/>
              </a:lnSpc>
              <a:spcBef>
                <a:spcPts val="260"/>
              </a:spcBef>
            </a:pPr>
            <a:r>
              <a:rPr spc="-5"/>
              <a:t>KSK Mahanadi</a:t>
            </a:r>
            <a:r>
              <a:t> </a:t>
            </a:r>
            <a:r>
              <a:rPr spc="-5"/>
              <a:t>Power</a:t>
            </a:r>
            <a:r>
              <a:t> </a:t>
            </a:r>
            <a:r>
              <a:rPr spc="-5"/>
              <a:t>Company</a:t>
            </a:r>
            <a:r>
              <a:rPr spc="-10"/>
              <a:t> </a:t>
            </a:r>
            <a:r>
              <a:rPr spc="-5"/>
              <a:t>Limited </a:t>
            </a:r>
            <a:r>
              <a:rPr spc="-290"/>
              <a:t> </a:t>
            </a:r>
            <a:r>
              <a:rPr spc="-10"/>
              <a:t>PwC</a:t>
            </a:r>
            <a:endParaRPr spc="-10" dirty="0"/>
          </a:p>
        </p:txBody>
      </p:sp>
      <p:sp>
        <p:nvSpPr>
          <p:cNvPr id="5" name="Holder 5"/>
          <p:cNvSpPr>
            <a:spLocks noGrp="1"/>
          </p:cNvSpPr>
          <p:nvPr>
            <p:ph type="sldNum" sz="quarter" idx="7"/>
          </p:nvPr>
        </p:nvSpPr>
        <p:spPr/>
        <p:txBody>
          <a:bodyPr lIns="0" tIns="0" rIns="0" bIns="0"/>
          <a:lstStyle>
            <a:lvl1pPr>
              <a:defRPr sz="600" b="0" i="0">
                <a:solidFill>
                  <a:schemeClr val="tx1"/>
                </a:solidFill>
                <a:latin typeface="Arial MT"/>
                <a:cs typeface="Arial MT"/>
              </a:defRPr>
            </a:lvl1pPr>
          </a:lstStyle>
          <a:p>
            <a:pPr marL="12700">
              <a:lnSpc>
                <a:spcPct val="100000"/>
              </a:lnSpc>
              <a:spcBef>
                <a:spcPts val="65"/>
              </a:spcBef>
            </a:pPr>
            <a:r>
              <a:rPr spc="10" dirty="0"/>
              <a:t>2</a:t>
            </a:r>
            <a:fld id="{81D60167-4931-47E6-BA6A-407CBD079E47}" type="slidenum">
              <a:rPr spc="10" dirty="0"/>
              <a:t>‹#›</a:t>
            </a:fld>
            <a:endParaRPr spc="1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77952" y="1734311"/>
            <a:ext cx="9147175" cy="108585"/>
          </a:xfrm>
          <a:custGeom>
            <a:avLst/>
            <a:gdLst/>
            <a:ahLst/>
            <a:cxnLst/>
            <a:rect l="l" t="t" r="r" b="b"/>
            <a:pathLst>
              <a:path w="9147175" h="108585">
                <a:moveTo>
                  <a:pt x="7620" y="108204"/>
                </a:moveTo>
                <a:lnTo>
                  <a:pt x="0" y="108204"/>
                </a:lnTo>
                <a:lnTo>
                  <a:pt x="0" y="1524"/>
                </a:lnTo>
                <a:lnTo>
                  <a:pt x="1524" y="0"/>
                </a:lnTo>
                <a:lnTo>
                  <a:pt x="9147048" y="0"/>
                </a:lnTo>
                <a:lnTo>
                  <a:pt x="9147048" y="3048"/>
                </a:lnTo>
                <a:lnTo>
                  <a:pt x="7620" y="3048"/>
                </a:lnTo>
                <a:lnTo>
                  <a:pt x="3048" y="6096"/>
                </a:lnTo>
                <a:lnTo>
                  <a:pt x="7620" y="6096"/>
                </a:lnTo>
                <a:lnTo>
                  <a:pt x="7620" y="108204"/>
                </a:lnTo>
                <a:close/>
              </a:path>
              <a:path w="9147175" h="108585">
                <a:moveTo>
                  <a:pt x="7620" y="6096"/>
                </a:moveTo>
                <a:lnTo>
                  <a:pt x="3048" y="6096"/>
                </a:lnTo>
                <a:lnTo>
                  <a:pt x="7620" y="3048"/>
                </a:lnTo>
                <a:lnTo>
                  <a:pt x="7620" y="6096"/>
                </a:lnTo>
                <a:close/>
              </a:path>
              <a:path w="9147175" h="108585">
                <a:moveTo>
                  <a:pt x="9147048" y="6096"/>
                </a:moveTo>
                <a:lnTo>
                  <a:pt x="7620" y="6096"/>
                </a:lnTo>
                <a:lnTo>
                  <a:pt x="7620" y="3048"/>
                </a:lnTo>
                <a:lnTo>
                  <a:pt x="9147048" y="3048"/>
                </a:lnTo>
                <a:lnTo>
                  <a:pt x="9147048" y="6096"/>
                </a:lnTo>
                <a:close/>
              </a:path>
            </a:pathLst>
          </a:custGeom>
          <a:solidFill>
            <a:srgbClr val="821A1A"/>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1100" b="0" i="0">
                <a:solidFill>
                  <a:schemeClr val="tx1"/>
                </a:solidFill>
                <a:latin typeface="Arial MT"/>
                <a:cs typeface="Arial MT"/>
              </a:defRPr>
            </a:lvl1pPr>
          </a:lstStyle>
          <a:p>
            <a:pPr marL="12700">
              <a:lnSpc>
                <a:spcPct val="100000"/>
              </a:lnSpc>
            </a:pPr>
            <a:r>
              <a:rPr spc="-5"/>
              <a:t>Strictly</a:t>
            </a:r>
            <a:r>
              <a:rPr spc="-10"/>
              <a:t> </a:t>
            </a:r>
            <a:r>
              <a:rPr spc="-5"/>
              <a:t>private</a:t>
            </a:r>
            <a:r>
              <a:t> </a:t>
            </a:r>
            <a:r>
              <a:rPr spc="-5"/>
              <a:t>and confidential</a:t>
            </a:r>
            <a:endParaRPr spc="-5" dirty="0"/>
          </a:p>
        </p:txBody>
      </p:sp>
      <p:sp>
        <p:nvSpPr>
          <p:cNvPr id="3" name="Holder 3"/>
          <p:cNvSpPr>
            <a:spLocks noGrp="1"/>
          </p:cNvSpPr>
          <p:nvPr>
            <p:ph type="dt" sz="half" idx="6"/>
          </p:nvPr>
        </p:nvSpPr>
        <p:spPr/>
        <p:txBody>
          <a:bodyPr lIns="0" tIns="0" rIns="0" bIns="0"/>
          <a:lstStyle>
            <a:lvl1pPr>
              <a:defRPr sz="1100" b="0" i="0">
                <a:solidFill>
                  <a:schemeClr val="tx1"/>
                </a:solidFill>
                <a:latin typeface="Arial MT"/>
                <a:cs typeface="Arial MT"/>
              </a:defRPr>
            </a:lvl1pPr>
          </a:lstStyle>
          <a:p>
            <a:pPr marL="12065" marR="5080" indent="-1905">
              <a:lnSpc>
                <a:spcPct val="80000"/>
              </a:lnSpc>
              <a:spcBef>
                <a:spcPts val="260"/>
              </a:spcBef>
            </a:pPr>
            <a:r>
              <a:rPr spc="-5"/>
              <a:t>KSK Mahanadi</a:t>
            </a:r>
            <a:r>
              <a:t> </a:t>
            </a:r>
            <a:r>
              <a:rPr spc="-5"/>
              <a:t>Power</a:t>
            </a:r>
            <a:r>
              <a:t> </a:t>
            </a:r>
            <a:r>
              <a:rPr spc="-5"/>
              <a:t>Company</a:t>
            </a:r>
            <a:r>
              <a:rPr spc="-10"/>
              <a:t> </a:t>
            </a:r>
            <a:r>
              <a:rPr spc="-5"/>
              <a:t>Limited </a:t>
            </a:r>
            <a:r>
              <a:rPr spc="-290"/>
              <a:t> </a:t>
            </a:r>
            <a:r>
              <a:rPr spc="-10"/>
              <a:t>PwC</a:t>
            </a:r>
            <a:endParaRPr spc="-10" dirty="0"/>
          </a:p>
        </p:txBody>
      </p:sp>
      <p:sp>
        <p:nvSpPr>
          <p:cNvPr id="4" name="Holder 4"/>
          <p:cNvSpPr>
            <a:spLocks noGrp="1"/>
          </p:cNvSpPr>
          <p:nvPr>
            <p:ph type="sldNum" sz="quarter" idx="7"/>
          </p:nvPr>
        </p:nvSpPr>
        <p:spPr/>
        <p:txBody>
          <a:bodyPr lIns="0" tIns="0" rIns="0" bIns="0"/>
          <a:lstStyle>
            <a:lvl1pPr>
              <a:defRPr sz="600" b="0" i="0">
                <a:solidFill>
                  <a:schemeClr val="tx1"/>
                </a:solidFill>
                <a:latin typeface="Arial MT"/>
                <a:cs typeface="Arial MT"/>
              </a:defRPr>
            </a:lvl1pPr>
          </a:lstStyle>
          <a:p>
            <a:pPr marL="12700">
              <a:lnSpc>
                <a:spcPct val="100000"/>
              </a:lnSpc>
              <a:spcBef>
                <a:spcPts val="65"/>
              </a:spcBef>
            </a:pPr>
            <a:r>
              <a:rPr spc="10" dirty="0"/>
              <a:t>2</a:t>
            </a:r>
            <a:fld id="{81D60167-4931-47E6-BA6A-407CBD079E47}" type="slidenum">
              <a:rPr spc="10" dirty="0"/>
              <a:t>‹#›</a:t>
            </a:fld>
            <a:endParaRPr spc="1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77952" y="1734311"/>
            <a:ext cx="9147175" cy="108585"/>
          </a:xfrm>
          <a:custGeom>
            <a:avLst/>
            <a:gdLst/>
            <a:ahLst/>
            <a:cxnLst/>
            <a:rect l="l" t="t" r="r" b="b"/>
            <a:pathLst>
              <a:path w="9147175" h="108585">
                <a:moveTo>
                  <a:pt x="7620" y="108204"/>
                </a:moveTo>
                <a:lnTo>
                  <a:pt x="0" y="108204"/>
                </a:lnTo>
                <a:lnTo>
                  <a:pt x="0" y="1524"/>
                </a:lnTo>
                <a:lnTo>
                  <a:pt x="1524" y="0"/>
                </a:lnTo>
                <a:lnTo>
                  <a:pt x="9147048" y="0"/>
                </a:lnTo>
                <a:lnTo>
                  <a:pt x="9147048" y="3048"/>
                </a:lnTo>
                <a:lnTo>
                  <a:pt x="7620" y="3048"/>
                </a:lnTo>
                <a:lnTo>
                  <a:pt x="3048" y="6096"/>
                </a:lnTo>
                <a:lnTo>
                  <a:pt x="7620" y="6096"/>
                </a:lnTo>
                <a:lnTo>
                  <a:pt x="7620" y="108204"/>
                </a:lnTo>
                <a:close/>
              </a:path>
              <a:path w="9147175" h="108585">
                <a:moveTo>
                  <a:pt x="7620" y="6096"/>
                </a:moveTo>
                <a:lnTo>
                  <a:pt x="3048" y="6096"/>
                </a:lnTo>
                <a:lnTo>
                  <a:pt x="7620" y="3048"/>
                </a:lnTo>
                <a:lnTo>
                  <a:pt x="7620" y="6096"/>
                </a:lnTo>
                <a:close/>
              </a:path>
              <a:path w="9147175" h="108585">
                <a:moveTo>
                  <a:pt x="9147048" y="6096"/>
                </a:moveTo>
                <a:lnTo>
                  <a:pt x="7620" y="6096"/>
                </a:lnTo>
                <a:lnTo>
                  <a:pt x="7620" y="3048"/>
                </a:lnTo>
                <a:lnTo>
                  <a:pt x="9147048" y="3048"/>
                </a:lnTo>
                <a:lnTo>
                  <a:pt x="9147048" y="6096"/>
                </a:lnTo>
                <a:close/>
              </a:path>
            </a:pathLst>
          </a:custGeom>
          <a:solidFill>
            <a:srgbClr val="821A1A"/>
          </a:solidFill>
        </p:spPr>
        <p:txBody>
          <a:bodyPr wrap="square" lIns="0" tIns="0" rIns="0" bIns="0" rtlCol="0"/>
          <a:lstStyle/>
          <a:p>
            <a:endParaRPr/>
          </a:p>
        </p:txBody>
      </p:sp>
      <p:sp>
        <p:nvSpPr>
          <p:cNvPr id="17" name="bg object 17"/>
          <p:cNvSpPr/>
          <p:nvPr/>
        </p:nvSpPr>
        <p:spPr>
          <a:xfrm>
            <a:off x="530351" y="6213347"/>
            <a:ext cx="8997950" cy="7620"/>
          </a:xfrm>
          <a:custGeom>
            <a:avLst/>
            <a:gdLst/>
            <a:ahLst/>
            <a:cxnLst/>
            <a:rect l="l" t="t" r="r" b="b"/>
            <a:pathLst>
              <a:path w="8997950" h="7620">
                <a:moveTo>
                  <a:pt x="8997696" y="7619"/>
                </a:moveTo>
                <a:lnTo>
                  <a:pt x="0" y="7619"/>
                </a:lnTo>
                <a:lnTo>
                  <a:pt x="0" y="0"/>
                </a:lnTo>
                <a:lnTo>
                  <a:pt x="8997696" y="0"/>
                </a:lnTo>
                <a:lnTo>
                  <a:pt x="8997696" y="7619"/>
                </a:lnTo>
                <a:close/>
              </a:path>
            </a:pathLst>
          </a:custGeom>
          <a:solidFill>
            <a:srgbClr val="821A1A"/>
          </a:solidFill>
        </p:spPr>
        <p:txBody>
          <a:bodyPr wrap="square" lIns="0" tIns="0" rIns="0" bIns="0" rtlCol="0"/>
          <a:lstStyle/>
          <a:p>
            <a:endParaRPr/>
          </a:p>
        </p:txBody>
      </p:sp>
      <p:sp>
        <p:nvSpPr>
          <p:cNvPr id="2" name="Holder 2"/>
          <p:cNvSpPr>
            <a:spLocks noGrp="1"/>
          </p:cNvSpPr>
          <p:nvPr>
            <p:ph type="title"/>
          </p:nvPr>
        </p:nvSpPr>
        <p:spPr>
          <a:xfrm>
            <a:off x="3287942" y="3580913"/>
            <a:ext cx="3482515" cy="756920"/>
          </a:xfrm>
          <a:prstGeom prst="rect">
            <a:avLst/>
          </a:prstGeom>
        </p:spPr>
        <p:txBody>
          <a:bodyPr wrap="square" lIns="0" tIns="0" rIns="0" bIns="0">
            <a:spAutoFit/>
          </a:bodyPr>
          <a:lstStyle>
            <a:lvl1pPr>
              <a:defRPr sz="4800" b="1" i="1">
                <a:solidFill>
                  <a:srgbClr val="821A1A"/>
                </a:solidFill>
                <a:latin typeface="Georgia"/>
                <a:cs typeface="Georgia"/>
              </a:defRPr>
            </a:lvl1pPr>
          </a:lstStyle>
          <a:p>
            <a:endParaRPr/>
          </a:p>
        </p:txBody>
      </p:sp>
      <p:sp>
        <p:nvSpPr>
          <p:cNvPr id="3" name="Holder 3"/>
          <p:cNvSpPr>
            <a:spLocks noGrp="1"/>
          </p:cNvSpPr>
          <p:nvPr>
            <p:ph type="body" idx="1"/>
          </p:nvPr>
        </p:nvSpPr>
        <p:spPr>
          <a:xfrm>
            <a:off x="410718" y="1887473"/>
            <a:ext cx="9122410" cy="434022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571787" y="6242918"/>
            <a:ext cx="1922779" cy="182245"/>
          </a:xfrm>
          <a:prstGeom prst="rect">
            <a:avLst/>
          </a:prstGeom>
        </p:spPr>
        <p:txBody>
          <a:bodyPr wrap="square" lIns="0" tIns="0" rIns="0" bIns="0">
            <a:spAutoFit/>
          </a:bodyPr>
          <a:lstStyle>
            <a:lvl1pPr>
              <a:defRPr sz="1100" b="0" i="0">
                <a:solidFill>
                  <a:schemeClr val="tx1"/>
                </a:solidFill>
                <a:latin typeface="Arial MT"/>
                <a:cs typeface="Arial MT"/>
              </a:defRPr>
            </a:lvl1pPr>
          </a:lstStyle>
          <a:p>
            <a:pPr marL="12700">
              <a:lnSpc>
                <a:spcPct val="100000"/>
              </a:lnSpc>
            </a:pPr>
            <a:r>
              <a:rPr spc="-5"/>
              <a:t>Strictly</a:t>
            </a:r>
            <a:r>
              <a:rPr spc="-10"/>
              <a:t> </a:t>
            </a:r>
            <a:r>
              <a:rPr spc="-5"/>
              <a:t>private</a:t>
            </a:r>
            <a:r>
              <a:t> </a:t>
            </a:r>
            <a:r>
              <a:rPr spc="-5"/>
              <a:t>and confidential</a:t>
            </a:r>
            <a:endParaRPr spc="-5" dirty="0"/>
          </a:p>
        </p:txBody>
      </p:sp>
      <p:sp>
        <p:nvSpPr>
          <p:cNvPr id="5" name="Holder 5"/>
          <p:cNvSpPr>
            <a:spLocks noGrp="1"/>
          </p:cNvSpPr>
          <p:nvPr>
            <p:ph type="dt" sz="half" idx="6"/>
          </p:nvPr>
        </p:nvSpPr>
        <p:spPr>
          <a:xfrm>
            <a:off x="517668" y="6245956"/>
            <a:ext cx="2520950" cy="316229"/>
          </a:xfrm>
          <a:prstGeom prst="rect">
            <a:avLst/>
          </a:prstGeom>
        </p:spPr>
        <p:txBody>
          <a:bodyPr wrap="square" lIns="0" tIns="0" rIns="0" bIns="0">
            <a:spAutoFit/>
          </a:bodyPr>
          <a:lstStyle>
            <a:lvl1pPr>
              <a:defRPr sz="1100" b="0" i="0">
                <a:solidFill>
                  <a:schemeClr val="tx1"/>
                </a:solidFill>
                <a:latin typeface="Arial MT"/>
                <a:cs typeface="Arial MT"/>
              </a:defRPr>
            </a:lvl1pPr>
          </a:lstStyle>
          <a:p>
            <a:pPr marL="12065" marR="5080" indent="-1905">
              <a:lnSpc>
                <a:spcPct val="80000"/>
              </a:lnSpc>
              <a:spcBef>
                <a:spcPts val="260"/>
              </a:spcBef>
            </a:pPr>
            <a:r>
              <a:rPr spc="-5"/>
              <a:t>KSK Mahanadi</a:t>
            </a:r>
            <a:r>
              <a:t> </a:t>
            </a:r>
            <a:r>
              <a:rPr spc="-5"/>
              <a:t>Power</a:t>
            </a:r>
            <a:r>
              <a:t> </a:t>
            </a:r>
            <a:r>
              <a:rPr spc="-5"/>
              <a:t>Company</a:t>
            </a:r>
            <a:r>
              <a:rPr spc="-10"/>
              <a:t> </a:t>
            </a:r>
            <a:r>
              <a:rPr spc="-5"/>
              <a:t>Limited </a:t>
            </a:r>
            <a:r>
              <a:rPr spc="-290"/>
              <a:t> </a:t>
            </a:r>
            <a:r>
              <a:rPr spc="-10"/>
              <a:t>PwC</a:t>
            </a:r>
            <a:endParaRPr spc="-10" dirty="0"/>
          </a:p>
        </p:txBody>
      </p:sp>
      <p:sp>
        <p:nvSpPr>
          <p:cNvPr id="6" name="Holder 6"/>
          <p:cNvSpPr>
            <a:spLocks noGrp="1"/>
          </p:cNvSpPr>
          <p:nvPr>
            <p:ph type="sldNum" sz="quarter" idx="7"/>
          </p:nvPr>
        </p:nvSpPr>
        <p:spPr>
          <a:xfrm>
            <a:off x="9352405" y="6354552"/>
            <a:ext cx="139700" cy="114300"/>
          </a:xfrm>
          <a:prstGeom prst="rect">
            <a:avLst/>
          </a:prstGeom>
        </p:spPr>
        <p:txBody>
          <a:bodyPr wrap="square" lIns="0" tIns="0" rIns="0" bIns="0">
            <a:spAutoFit/>
          </a:bodyPr>
          <a:lstStyle>
            <a:lvl1pPr>
              <a:defRPr sz="600" b="0" i="0">
                <a:solidFill>
                  <a:schemeClr val="tx1"/>
                </a:solidFill>
                <a:latin typeface="Arial MT"/>
                <a:cs typeface="Arial MT"/>
              </a:defRPr>
            </a:lvl1pPr>
          </a:lstStyle>
          <a:p>
            <a:pPr marL="12700">
              <a:lnSpc>
                <a:spcPct val="100000"/>
              </a:lnSpc>
              <a:spcBef>
                <a:spcPts val="65"/>
              </a:spcBef>
            </a:pPr>
            <a:r>
              <a:rPr spc="10" dirty="0"/>
              <a:t>2</a:t>
            </a:r>
            <a:fld id="{81D60167-4931-47E6-BA6A-407CBD079E47}" type="slidenum">
              <a:rPr spc="10" dirty="0"/>
              <a:t>‹#›</a:t>
            </a:fld>
            <a:endParaRPr spc="1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6121908" y="1057655"/>
            <a:ext cx="3937000" cy="5659120"/>
            <a:chOff x="6121908" y="1057655"/>
            <a:chExt cx="3937000" cy="5659120"/>
          </a:xfrm>
        </p:grpSpPr>
        <p:sp>
          <p:nvSpPr>
            <p:cNvPr id="3" name="object 3"/>
            <p:cNvSpPr/>
            <p:nvPr/>
          </p:nvSpPr>
          <p:spPr>
            <a:xfrm>
              <a:off x="7728203" y="1057655"/>
              <a:ext cx="1013460" cy="5659120"/>
            </a:xfrm>
            <a:custGeom>
              <a:avLst/>
              <a:gdLst/>
              <a:ahLst/>
              <a:cxnLst/>
              <a:rect l="l" t="t" r="r" b="b"/>
              <a:pathLst>
                <a:path w="1013459" h="5659120">
                  <a:moveTo>
                    <a:pt x="1013459" y="5658612"/>
                  </a:moveTo>
                  <a:lnTo>
                    <a:pt x="1005839" y="5658612"/>
                  </a:lnTo>
                  <a:lnTo>
                    <a:pt x="0" y="1524"/>
                  </a:lnTo>
                  <a:lnTo>
                    <a:pt x="0" y="0"/>
                  </a:lnTo>
                  <a:lnTo>
                    <a:pt x="7619" y="0"/>
                  </a:lnTo>
                  <a:lnTo>
                    <a:pt x="1013459" y="5658612"/>
                  </a:lnTo>
                  <a:close/>
                </a:path>
              </a:pathLst>
            </a:custGeom>
            <a:solidFill>
              <a:srgbClr val="BFBFBF"/>
            </a:solidFill>
          </p:spPr>
          <p:txBody>
            <a:bodyPr wrap="square" lIns="0" tIns="0" rIns="0" bIns="0" rtlCol="0"/>
            <a:lstStyle/>
            <a:p>
              <a:endParaRPr/>
            </a:p>
          </p:txBody>
        </p:sp>
        <p:sp>
          <p:nvSpPr>
            <p:cNvPr id="4" name="object 4"/>
            <p:cNvSpPr/>
            <p:nvPr/>
          </p:nvSpPr>
          <p:spPr>
            <a:xfrm>
              <a:off x="6121908" y="4091939"/>
              <a:ext cx="3937000" cy="2624455"/>
            </a:xfrm>
            <a:custGeom>
              <a:avLst/>
              <a:gdLst/>
              <a:ahLst/>
              <a:cxnLst/>
              <a:rect l="l" t="t" r="r" b="b"/>
              <a:pathLst>
                <a:path w="3937000" h="2624454">
                  <a:moveTo>
                    <a:pt x="10665" y="2624327"/>
                  </a:moveTo>
                  <a:lnTo>
                    <a:pt x="0" y="2624327"/>
                  </a:lnTo>
                  <a:lnTo>
                    <a:pt x="3047" y="2621280"/>
                  </a:lnTo>
                  <a:lnTo>
                    <a:pt x="3931919" y="0"/>
                  </a:lnTo>
                  <a:lnTo>
                    <a:pt x="3936491" y="0"/>
                  </a:lnTo>
                  <a:lnTo>
                    <a:pt x="3936491" y="6096"/>
                  </a:lnTo>
                  <a:lnTo>
                    <a:pt x="10665" y="2624327"/>
                  </a:lnTo>
                  <a:close/>
                </a:path>
              </a:pathLst>
            </a:custGeom>
            <a:solidFill>
              <a:srgbClr val="D8D8D8"/>
            </a:solidFill>
          </p:spPr>
          <p:txBody>
            <a:bodyPr wrap="square" lIns="0" tIns="0" rIns="0" bIns="0" rtlCol="0"/>
            <a:lstStyle/>
            <a:p>
              <a:endParaRPr/>
            </a:p>
          </p:txBody>
        </p:sp>
        <p:pic>
          <p:nvPicPr>
            <p:cNvPr id="5" name="object 5"/>
            <p:cNvPicPr/>
            <p:nvPr/>
          </p:nvPicPr>
          <p:blipFill>
            <a:blip r:embed="rId2" cstate="print"/>
            <a:stretch>
              <a:fillRect/>
            </a:stretch>
          </p:blipFill>
          <p:spPr>
            <a:xfrm>
              <a:off x="7363967" y="1057655"/>
              <a:ext cx="2694432" cy="5658611"/>
            </a:xfrm>
            <a:prstGeom prst="rect">
              <a:avLst/>
            </a:prstGeom>
          </p:spPr>
        </p:pic>
      </p:grpSp>
      <p:pic>
        <p:nvPicPr>
          <p:cNvPr id="6" name="object 6"/>
          <p:cNvPicPr/>
          <p:nvPr/>
        </p:nvPicPr>
        <p:blipFill>
          <a:blip r:embed="rId3" cstate="print"/>
          <a:stretch>
            <a:fillRect/>
          </a:stretch>
        </p:blipFill>
        <p:spPr>
          <a:xfrm>
            <a:off x="0" y="4361688"/>
            <a:ext cx="374904" cy="2354579"/>
          </a:xfrm>
          <a:prstGeom prst="rect">
            <a:avLst/>
          </a:prstGeom>
        </p:spPr>
      </p:pic>
      <p:sp>
        <p:nvSpPr>
          <p:cNvPr id="7" name="object 7"/>
          <p:cNvSpPr txBox="1">
            <a:spLocks noGrp="1"/>
          </p:cNvSpPr>
          <p:nvPr>
            <p:ph type="title"/>
          </p:nvPr>
        </p:nvSpPr>
        <p:spPr>
          <a:xfrm>
            <a:off x="899329" y="2365570"/>
            <a:ext cx="7335604" cy="1088760"/>
          </a:xfrm>
          <a:prstGeom prst="rect">
            <a:avLst/>
          </a:prstGeom>
        </p:spPr>
        <p:txBody>
          <a:bodyPr vert="horz" wrap="square" lIns="0" tIns="11430" rIns="0" bIns="0" rtlCol="0">
            <a:spAutoFit/>
          </a:bodyPr>
          <a:lstStyle/>
          <a:p>
            <a:pPr marL="481965" marR="5080" indent="-469900" algn="ctr">
              <a:lnSpc>
                <a:spcPct val="100000"/>
              </a:lnSpc>
              <a:spcBef>
                <a:spcPts val="90"/>
              </a:spcBef>
            </a:pPr>
            <a:r>
              <a:rPr lang="en-IN" sz="3500" i="0" spc="-5" dirty="0">
                <a:solidFill>
                  <a:srgbClr val="A31F1F"/>
                </a:solidFill>
              </a:rPr>
              <a:t>ABW INFRASTRUCTURE LIMITED </a:t>
            </a:r>
            <a:endParaRPr sz="3500" dirty="0">
              <a:latin typeface="Georgia"/>
              <a:cs typeface="Georgia"/>
            </a:endParaRPr>
          </a:p>
        </p:txBody>
      </p:sp>
      <p:sp>
        <p:nvSpPr>
          <p:cNvPr id="8" name="object 8"/>
          <p:cNvSpPr txBox="1"/>
          <p:nvPr/>
        </p:nvSpPr>
        <p:spPr>
          <a:xfrm>
            <a:off x="2329391" y="3893457"/>
            <a:ext cx="4475480" cy="1098699"/>
          </a:xfrm>
          <a:prstGeom prst="rect">
            <a:avLst/>
          </a:prstGeom>
        </p:spPr>
        <p:txBody>
          <a:bodyPr vert="horz" wrap="square" lIns="0" tIns="11430" rIns="0" bIns="0" rtlCol="0">
            <a:spAutoFit/>
          </a:bodyPr>
          <a:lstStyle/>
          <a:p>
            <a:pPr marL="25400" marR="17780" algn="ctr">
              <a:lnSpc>
                <a:spcPct val="101299"/>
              </a:lnSpc>
              <a:spcBef>
                <a:spcPts val="90"/>
              </a:spcBef>
            </a:pPr>
            <a:r>
              <a:rPr lang="en-IN" sz="2300" spc="15" dirty="0">
                <a:solidFill>
                  <a:srgbClr val="3F3F3F"/>
                </a:solidFill>
                <a:latin typeface="Georgia"/>
                <a:cs typeface="Georgia"/>
              </a:rPr>
              <a:t>Presentation by Varrenyam </a:t>
            </a:r>
            <a:endParaRPr sz="2300" dirty="0">
              <a:latin typeface="Georgia"/>
              <a:cs typeface="Georgia"/>
            </a:endParaRPr>
          </a:p>
          <a:p>
            <a:pPr marL="1270" algn="ctr">
              <a:lnSpc>
                <a:spcPct val="100000"/>
              </a:lnSpc>
              <a:spcBef>
                <a:spcPts val="840"/>
              </a:spcBef>
            </a:pPr>
            <a:r>
              <a:rPr lang="en-IN" sz="2325" baseline="25089" dirty="0">
                <a:solidFill>
                  <a:srgbClr val="3F3F3F"/>
                </a:solidFill>
                <a:latin typeface="Georgia"/>
                <a:cs typeface="Georgia"/>
              </a:rPr>
              <a:t>[04.02.2024] </a:t>
            </a:r>
            <a:endParaRPr sz="2300" dirty="0">
              <a:latin typeface="Georgia"/>
              <a:cs typeface="Georgia"/>
            </a:endParaRPr>
          </a:p>
          <a:p>
            <a:pPr marL="2540" algn="ctr">
              <a:lnSpc>
                <a:spcPct val="100000"/>
              </a:lnSpc>
              <a:spcBef>
                <a:spcPts val="875"/>
              </a:spcBef>
            </a:pPr>
            <a:endParaRPr sz="1000" dirty="0">
              <a:latin typeface="Georgia"/>
              <a:cs typeface="Georgia"/>
            </a:endParaRPr>
          </a:p>
        </p:txBody>
      </p:sp>
      <p:pic>
        <p:nvPicPr>
          <p:cNvPr id="10" name="object 16">
            <a:extLst>
              <a:ext uri="{FF2B5EF4-FFF2-40B4-BE49-F238E27FC236}">
                <a16:creationId xmlns:a16="http://schemas.microsoft.com/office/drawing/2014/main" id="{9C9701A8-01AD-4050-B4B1-FB12761026A6}"/>
              </a:ext>
            </a:extLst>
          </p:cNvPr>
          <p:cNvPicPr/>
          <p:nvPr/>
        </p:nvPicPr>
        <p:blipFill rotWithShape="1">
          <a:blip r:embed="rId4" cstate="print"/>
          <a:srcRect t="8712"/>
          <a:stretch/>
        </p:blipFill>
        <p:spPr>
          <a:xfrm>
            <a:off x="8424583" y="144518"/>
            <a:ext cx="1577670" cy="4608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702CF9D0-2206-4B59-ADFC-D31FDFC6926F}"/>
              </a:ext>
            </a:extLst>
          </p:cNvPr>
          <p:cNvSpPr txBox="1">
            <a:spLocks/>
          </p:cNvSpPr>
          <p:nvPr/>
        </p:nvSpPr>
        <p:spPr>
          <a:xfrm>
            <a:off x="369870" y="914400"/>
            <a:ext cx="839313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Projects - Update</a:t>
            </a:r>
          </a:p>
        </p:txBody>
      </p:sp>
      <p:sp>
        <p:nvSpPr>
          <p:cNvPr id="4" name="object 61">
            <a:extLst>
              <a:ext uri="{FF2B5EF4-FFF2-40B4-BE49-F238E27FC236}">
                <a16:creationId xmlns:a16="http://schemas.microsoft.com/office/drawing/2014/main" id="{6A5B6326-3BCE-4F08-BD77-57844FD0C781}"/>
              </a:ext>
            </a:extLst>
          </p:cNvPr>
          <p:cNvSpPr txBox="1">
            <a:spLocks noGrp="1"/>
          </p:cNvSpPr>
          <p:nvPr>
            <p:ph type="ftr" sz="quarter" idx="5"/>
          </p:nvPr>
        </p:nvSpPr>
        <p:spPr>
          <a:xfrm>
            <a:off x="655608" y="6469811"/>
            <a:ext cx="2297604"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6" name="object 34">
            <a:extLst>
              <a:ext uri="{FF2B5EF4-FFF2-40B4-BE49-F238E27FC236}">
                <a16:creationId xmlns:a16="http://schemas.microsoft.com/office/drawing/2014/main" id="{939E8092-779D-4242-8BF9-9936D5869E9D}"/>
              </a:ext>
            </a:extLst>
          </p:cNvPr>
          <p:cNvSpPr txBox="1"/>
          <p:nvPr/>
        </p:nvSpPr>
        <p:spPr>
          <a:xfrm>
            <a:off x="8427719" y="6469811"/>
            <a:ext cx="1249680"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8</a:t>
            </a:r>
            <a:endParaRPr sz="972" dirty="0">
              <a:latin typeface="Tahoma"/>
              <a:cs typeface="Tahoma"/>
            </a:endParaRPr>
          </a:p>
        </p:txBody>
      </p:sp>
      <p:pic>
        <p:nvPicPr>
          <p:cNvPr id="8" name="Picture 7">
            <a:extLst>
              <a:ext uri="{FF2B5EF4-FFF2-40B4-BE49-F238E27FC236}">
                <a16:creationId xmlns:a16="http://schemas.microsoft.com/office/drawing/2014/main" id="{0325EECF-F663-C4E4-AA4B-E4B07141BEBB}"/>
              </a:ext>
            </a:extLst>
          </p:cNvPr>
          <p:cNvPicPr>
            <a:picLocks noChangeAspect="1"/>
          </p:cNvPicPr>
          <p:nvPr/>
        </p:nvPicPr>
        <p:blipFill>
          <a:blip r:embed="rId2"/>
          <a:stretch>
            <a:fillRect/>
          </a:stretch>
        </p:blipFill>
        <p:spPr>
          <a:xfrm>
            <a:off x="441324" y="1905000"/>
            <a:ext cx="9236075" cy="4191000"/>
          </a:xfrm>
          <a:prstGeom prst="rect">
            <a:avLst/>
          </a:prstGeom>
        </p:spPr>
      </p:pic>
    </p:spTree>
    <p:extLst>
      <p:ext uri="{BB962C8B-B14F-4D97-AF65-F5344CB8AC3E}">
        <p14:creationId xmlns:p14="http://schemas.microsoft.com/office/powerpoint/2010/main" val="703978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702CF9D0-2206-4B59-ADFC-D31FDFC6926F}"/>
              </a:ext>
            </a:extLst>
          </p:cNvPr>
          <p:cNvSpPr txBox="1">
            <a:spLocks/>
          </p:cNvSpPr>
          <p:nvPr/>
        </p:nvSpPr>
        <p:spPr>
          <a:xfrm>
            <a:off x="369870" y="914400"/>
            <a:ext cx="839313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Projects - Update</a:t>
            </a:r>
          </a:p>
        </p:txBody>
      </p:sp>
      <p:sp>
        <p:nvSpPr>
          <p:cNvPr id="4" name="object 61">
            <a:extLst>
              <a:ext uri="{FF2B5EF4-FFF2-40B4-BE49-F238E27FC236}">
                <a16:creationId xmlns:a16="http://schemas.microsoft.com/office/drawing/2014/main" id="{6A5B6326-3BCE-4F08-BD77-57844FD0C781}"/>
              </a:ext>
            </a:extLst>
          </p:cNvPr>
          <p:cNvSpPr txBox="1">
            <a:spLocks noGrp="1"/>
          </p:cNvSpPr>
          <p:nvPr>
            <p:ph type="ftr" sz="quarter" idx="5"/>
          </p:nvPr>
        </p:nvSpPr>
        <p:spPr>
          <a:xfrm>
            <a:off x="655608" y="6469811"/>
            <a:ext cx="2297604"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6" name="object 34">
            <a:extLst>
              <a:ext uri="{FF2B5EF4-FFF2-40B4-BE49-F238E27FC236}">
                <a16:creationId xmlns:a16="http://schemas.microsoft.com/office/drawing/2014/main" id="{939E8092-779D-4242-8BF9-9936D5869E9D}"/>
              </a:ext>
            </a:extLst>
          </p:cNvPr>
          <p:cNvSpPr txBox="1"/>
          <p:nvPr/>
        </p:nvSpPr>
        <p:spPr>
          <a:xfrm>
            <a:off x="8458200" y="6486270"/>
            <a:ext cx="1249680"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9</a:t>
            </a:r>
            <a:endParaRPr sz="972" dirty="0">
              <a:latin typeface="Tahoma"/>
              <a:cs typeface="Tahoma"/>
            </a:endParaRPr>
          </a:p>
        </p:txBody>
      </p:sp>
      <p:pic>
        <p:nvPicPr>
          <p:cNvPr id="5" name="Picture 4">
            <a:extLst>
              <a:ext uri="{FF2B5EF4-FFF2-40B4-BE49-F238E27FC236}">
                <a16:creationId xmlns:a16="http://schemas.microsoft.com/office/drawing/2014/main" id="{BD895AC9-0B62-4A51-C5ED-AAE19F10D727}"/>
              </a:ext>
            </a:extLst>
          </p:cNvPr>
          <p:cNvPicPr>
            <a:picLocks noChangeAspect="1"/>
          </p:cNvPicPr>
          <p:nvPr/>
        </p:nvPicPr>
        <p:blipFill>
          <a:blip r:embed="rId2"/>
          <a:stretch>
            <a:fillRect/>
          </a:stretch>
        </p:blipFill>
        <p:spPr>
          <a:xfrm>
            <a:off x="457200" y="1981200"/>
            <a:ext cx="9067800" cy="4114800"/>
          </a:xfrm>
          <a:prstGeom prst="rect">
            <a:avLst/>
          </a:prstGeom>
        </p:spPr>
      </p:pic>
    </p:spTree>
    <p:extLst>
      <p:ext uri="{BB962C8B-B14F-4D97-AF65-F5344CB8AC3E}">
        <p14:creationId xmlns:p14="http://schemas.microsoft.com/office/powerpoint/2010/main" val="504849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702CF9D0-2206-4B59-ADFC-D31FDFC6926F}"/>
              </a:ext>
            </a:extLst>
          </p:cNvPr>
          <p:cNvSpPr txBox="1">
            <a:spLocks/>
          </p:cNvSpPr>
          <p:nvPr/>
        </p:nvSpPr>
        <p:spPr>
          <a:xfrm>
            <a:off x="369870" y="914400"/>
            <a:ext cx="839313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Projects - Update</a:t>
            </a:r>
          </a:p>
        </p:txBody>
      </p:sp>
      <p:sp>
        <p:nvSpPr>
          <p:cNvPr id="4" name="object 61">
            <a:extLst>
              <a:ext uri="{FF2B5EF4-FFF2-40B4-BE49-F238E27FC236}">
                <a16:creationId xmlns:a16="http://schemas.microsoft.com/office/drawing/2014/main" id="{6A5B6326-3BCE-4F08-BD77-57844FD0C781}"/>
              </a:ext>
            </a:extLst>
          </p:cNvPr>
          <p:cNvSpPr txBox="1">
            <a:spLocks noGrp="1"/>
          </p:cNvSpPr>
          <p:nvPr>
            <p:ph type="ftr" sz="quarter" idx="5"/>
          </p:nvPr>
        </p:nvSpPr>
        <p:spPr>
          <a:xfrm>
            <a:off x="655608" y="6469811"/>
            <a:ext cx="2297604"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6" name="object 34">
            <a:extLst>
              <a:ext uri="{FF2B5EF4-FFF2-40B4-BE49-F238E27FC236}">
                <a16:creationId xmlns:a16="http://schemas.microsoft.com/office/drawing/2014/main" id="{939E8092-779D-4242-8BF9-9936D5869E9D}"/>
              </a:ext>
            </a:extLst>
          </p:cNvPr>
          <p:cNvSpPr txBox="1"/>
          <p:nvPr/>
        </p:nvSpPr>
        <p:spPr>
          <a:xfrm>
            <a:off x="8343900" y="6480810"/>
            <a:ext cx="1249680"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10</a:t>
            </a:r>
            <a:endParaRPr sz="972" dirty="0">
              <a:latin typeface="Tahoma"/>
              <a:cs typeface="Tahoma"/>
            </a:endParaRPr>
          </a:p>
        </p:txBody>
      </p:sp>
      <p:pic>
        <p:nvPicPr>
          <p:cNvPr id="2" name="Picture 1">
            <a:extLst>
              <a:ext uri="{FF2B5EF4-FFF2-40B4-BE49-F238E27FC236}">
                <a16:creationId xmlns:a16="http://schemas.microsoft.com/office/drawing/2014/main" id="{0D081B01-108C-A62E-64AC-802B97120E01}"/>
              </a:ext>
            </a:extLst>
          </p:cNvPr>
          <p:cNvPicPr>
            <a:picLocks noChangeAspect="1"/>
          </p:cNvPicPr>
          <p:nvPr/>
        </p:nvPicPr>
        <p:blipFill>
          <a:blip r:embed="rId2"/>
          <a:stretch>
            <a:fillRect/>
          </a:stretch>
        </p:blipFill>
        <p:spPr>
          <a:xfrm>
            <a:off x="483476" y="1905000"/>
            <a:ext cx="9110104" cy="4114800"/>
          </a:xfrm>
          <a:prstGeom prst="rect">
            <a:avLst/>
          </a:prstGeom>
        </p:spPr>
      </p:pic>
    </p:spTree>
    <p:extLst>
      <p:ext uri="{BB962C8B-B14F-4D97-AF65-F5344CB8AC3E}">
        <p14:creationId xmlns:p14="http://schemas.microsoft.com/office/powerpoint/2010/main" val="3973370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702CF9D0-2206-4B59-ADFC-D31FDFC6926F}"/>
              </a:ext>
            </a:extLst>
          </p:cNvPr>
          <p:cNvSpPr txBox="1">
            <a:spLocks/>
          </p:cNvSpPr>
          <p:nvPr/>
        </p:nvSpPr>
        <p:spPr>
          <a:xfrm>
            <a:off x="369870" y="914400"/>
            <a:ext cx="839313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Projects - Update</a:t>
            </a:r>
          </a:p>
        </p:txBody>
      </p:sp>
      <p:sp>
        <p:nvSpPr>
          <p:cNvPr id="4" name="object 61">
            <a:extLst>
              <a:ext uri="{FF2B5EF4-FFF2-40B4-BE49-F238E27FC236}">
                <a16:creationId xmlns:a16="http://schemas.microsoft.com/office/drawing/2014/main" id="{6A5B6326-3BCE-4F08-BD77-57844FD0C781}"/>
              </a:ext>
            </a:extLst>
          </p:cNvPr>
          <p:cNvSpPr txBox="1">
            <a:spLocks noGrp="1"/>
          </p:cNvSpPr>
          <p:nvPr>
            <p:ph type="ftr" sz="quarter" idx="5"/>
          </p:nvPr>
        </p:nvSpPr>
        <p:spPr>
          <a:xfrm>
            <a:off x="655608" y="6469811"/>
            <a:ext cx="2297604"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6" name="object 34">
            <a:extLst>
              <a:ext uri="{FF2B5EF4-FFF2-40B4-BE49-F238E27FC236}">
                <a16:creationId xmlns:a16="http://schemas.microsoft.com/office/drawing/2014/main" id="{939E8092-779D-4242-8BF9-9936D5869E9D}"/>
              </a:ext>
            </a:extLst>
          </p:cNvPr>
          <p:cNvSpPr txBox="1"/>
          <p:nvPr/>
        </p:nvSpPr>
        <p:spPr>
          <a:xfrm>
            <a:off x="8343900" y="6480810"/>
            <a:ext cx="1249680"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11</a:t>
            </a:r>
            <a:endParaRPr sz="972" dirty="0">
              <a:latin typeface="Tahoma"/>
              <a:cs typeface="Tahoma"/>
            </a:endParaRPr>
          </a:p>
        </p:txBody>
      </p:sp>
      <p:pic>
        <p:nvPicPr>
          <p:cNvPr id="7" name="Picture 6">
            <a:extLst>
              <a:ext uri="{FF2B5EF4-FFF2-40B4-BE49-F238E27FC236}">
                <a16:creationId xmlns:a16="http://schemas.microsoft.com/office/drawing/2014/main" id="{FE358DF3-1CC4-402E-94B1-0A7BC6BF42B6}"/>
              </a:ext>
            </a:extLst>
          </p:cNvPr>
          <p:cNvPicPr>
            <a:picLocks noChangeAspect="1"/>
          </p:cNvPicPr>
          <p:nvPr/>
        </p:nvPicPr>
        <p:blipFill>
          <a:blip r:embed="rId2"/>
          <a:stretch>
            <a:fillRect/>
          </a:stretch>
        </p:blipFill>
        <p:spPr>
          <a:xfrm>
            <a:off x="417345" y="1905000"/>
            <a:ext cx="9223710" cy="4190789"/>
          </a:xfrm>
          <a:prstGeom prst="rect">
            <a:avLst/>
          </a:prstGeom>
        </p:spPr>
      </p:pic>
    </p:spTree>
    <p:extLst>
      <p:ext uri="{BB962C8B-B14F-4D97-AF65-F5344CB8AC3E}">
        <p14:creationId xmlns:p14="http://schemas.microsoft.com/office/powerpoint/2010/main" val="3538020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4D0626E-CC5E-4C91-A008-E597188C2BC5}"/>
              </a:ext>
            </a:extLst>
          </p:cNvPr>
          <p:cNvSpPr/>
          <p:nvPr/>
        </p:nvSpPr>
        <p:spPr>
          <a:xfrm>
            <a:off x="389912" y="1828800"/>
            <a:ext cx="9058888" cy="2431435"/>
          </a:xfrm>
          <a:prstGeom prst="rect">
            <a:avLst/>
          </a:prstGeom>
        </p:spPr>
        <p:txBody>
          <a:bodyPr wrap="square">
            <a:spAutoFit/>
          </a:bodyPr>
          <a:lstStyle/>
          <a:p>
            <a:pPr marL="285750" indent="-285750">
              <a:buFont typeface="Wingdings" panose="05000000000000000000" pitchFamily="2" charset="2"/>
              <a:buChar char="Ø"/>
            </a:pPr>
            <a:r>
              <a:rPr lang="en-IN" sz="1200" dirty="0">
                <a:latin typeface="Times New Roman" panose="02020603050405020304" pitchFamily="18" charset="0"/>
                <a:cs typeface="Times New Roman" panose="02020603050405020304" pitchFamily="18" charset="0"/>
              </a:rPr>
              <a:t>Already informed that no records were available of the Corporate Debtor (CD) when the CIRP process was initiated and the Resolution Professional (RP) was appointed.</a:t>
            </a:r>
          </a:p>
          <a:p>
            <a:r>
              <a:rPr lang="en-IN" sz="1200" dirty="0">
                <a:latin typeface="Times New Roman" panose="02020603050405020304" pitchFamily="18" charset="0"/>
                <a:cs typeface="Times New Roman" panose="02020603050405020304" pitchFamily="18" charset="0"/>
              </a:rPr>
              <a:t> </a:t>
            </a:r>
          </a:p>
          <a:p>
            <a:pPr marL="285750" indent="-285750">
              <a:buFont typeface="Wingdings" panose="05000000000000000000" pitchFamily="2" charset="2"/>
              <a:buChar char="Ø"/>
            </a:pPr>
            <a:r>
              <a:rPr lang="en-IN" sz="1200" dirty="0">
                <a:latin typeface="Times New Roman" panose="02020603050405020304" pitchFamily="18" charset="0"/>
                <a:cs typeface="Times New Roman" panose="02020603050405020304" pitchFamily="18" charset="0"/>
              </a:rPr>
              <a:t>RP with great efforts, was able to get the last Audited Financials for 2014-15. However, no books of accounts of the company were available. The RP could get photocopies of bank statements as per the banks name appearing in the last Audited Balance Sheet.</a:t>
            </a:r>
          </a:p>
          <a:p>
            <a:endParaRPr lang="en-IN" sz="1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IN" sz="1200" dirty="0">
                <a:latin typeface="Times New Roman" panose="02020603050405020304" pitchFamily="18" charset="0"/>
                <a:cs typeface="Times New Roman" panose="02020603050405020304" pitchFamily="18" charset="0"/>
              </a:rPr>
              <a:t>Once all the data are updated in the accounting package, we will review the actual position of recoverable and also prepare the financials up to the last available data date.</a:t>
            </a:r>
          </a:p>
          <a:p>
            <a:endParaRPr lang="en-IN" sz="1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IN" sz="1200" dirty="0">
                <a:latin typeface="Times New Roman" panose="02020603050405020304" pitchFamily="18" charset="0"/>
                <a:cs typeface="Times New Roman" panose="02020603050405020304" pitchFamily="18" charset="0"/>
              </a:rPr>
              <a:t>To Prepare books of accounts, the data of all the banks are being updated in the accounting package. The status of the </a:t>
            </a:r>
            <a:r>
              <a:rPr lang="en-IN" sz="1200" dirty="0" err="1">
                <a:latin typeface="Times New Roman" panose="02020603050405020304" pitchFamily="18" charset="0"/>
                <a:cs typeface="Times New Roman" panose="02020603050405020304" pitchFamily="18" charset="0"/>
              </a:rPr>
              <a:t>updation</a:t>
            </a:r>
            <a:r>
              <a:rPr lang="en-IN" sz="1200" dirty="0">
                <a:latin typeface="Times New Roman" panose="02020603050405020304" pitchFamily="18" charset="0"/>
                <a:cs typeface="Times New Roman" panose="02020603050405020304" pitchFamily="18" charset="0"/>
              </a:rPr>
              <a:t> of bank transactions is given below.</a:t>
            </a:r>
          </a:p>
          <a:p>
            <a:endParaRPr lang="en-IN" sz="2000"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object 2">
            <a:extLst>
              <a:ext uri="{FF2B5EF4-FFF2-40B4-BE49-F238E27FC236}">
                <a16:creationId xmlns:a16="http://schemas.microsoft.com/office/drawing/2014/main" id="{702CF9D0-2206-4B59-ADFC-D31FDFC6926F}"/>
              </a:ext>
            </a:extLst>
          </p:cNvPr>
          <p:cNvSpPr txBox="1">
            <a:spLocks/>
          </p:cNvSpPr>
          <p:nvPr/>
        </p:nvSpPr>
        <p:spPr>
          <a:xfrm>
            <a:off x="369870" y="914400"/>
            <a:ext cx="839313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Banks Data Update</a:t>
            </a:r>
          </a:p>
        </p:txBody>
      </p:sp>
      <p:sp>
        <p:nvSpPr>
          <p:cNvPr id="4" name="object 61">
            <a:extLst>
              <a:ext uri="{FF2B5EF4-FFF2-40B4-BE49-F238E27FC236}">
                <a16:creationId xmlns:a16="http://schemas.microsoft.com/office/drawing/2014/main" id="{6A5B6326-3BCE-4F08-BD77-57844FD0C781}"/>
              </a:ext>
            </a:extLst>
          </p:cNvPr>
          <p:cNvSpPr txBox="1">
            <a:spLocks noGrp="1"/>
          </p:cNvSpPr>
          <p:nvPr>
            <p:ph type="ftr" sz="quarter" idx="5"/>
          </p:nvPr>
        </p:nvSpPr>
        <p:spPr>
          <a:xfrm>
            <a:off x="533400" y="6477907"/>
            <a:ext cx="2419812"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5" name="object 34">
            <a:extLst>
              <a:ext uri="{FF2B5EF4-FFF2-40B4-BE49-F238E27FC236}">
                <a16:creationId xmlns:a16="http://schemas.microsoft.com/office/drawing/2014/main" id="{9C5D3207-7F68-4AEE-B3C5-04751B8F8994}"/>
              </a:ext>
            </a:extLst>
          </p:cNvPr>
          <p:cNvSpPr txBox="1"/>
          <p:nvPr/>
        </p:nvSpPr>
        <p:spPr>
          <a:xfrm>
            <a:off x="8332298" y="6450142"/>
            <a:ext cx="1203212"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12</a:t>
            </a:r>
            <a:endParaRPr sz="972" dirty="0">
              <a:latin typeface="Tahoma"/>
              <a:cs typeface="Tahoma"/>
            </a:endParaRPr>
          </a:p>
        </p:txBody>
      </p:sp>
    </p:spTree>
    <p:extLst>
      <p:ext uri="{BB962C8B-B14F-4D97-AF65-F5344CB8AC3E}">
        <p14:creationId xmlns:p14="http://schemas.microsoft.com/office/powerpoint/2010/main" val="314431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702CF9D0-2206-4B59-ADFC-D31FDFC6926F}"/>
              </a:ext>
            </a:extLst>
          </p:cNvPr>
          <p:cNvSpPr txBox="1">
            <a:spLocks/>
          </p:cNvSpPr>
          <p:nvPr/>
        </p:nvSpPr>
        <p:spPr>
          <a:xfrm>
            <a:off x="369870" y="914400"/>
            <a:ext cx="839313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Banks Data Update</a:t>
            </a:r>
          </a:p>
        </p:txBody>
      </p:sp>
      <p:sp>
        <p:nvSpPr>
          <p:cNvPr id="4" name="object 61">
            <a:extLst>
              <a:ext uri="{FF2B5EF4-FFF2-40B4-BE49-F238E27FC236}">
                <a16:creationId xmlns:a16="http://schemas.microsoft.com/office/drawing/2014/main" id="{6A5B6326-3BCE-4F08-BD77-57844FD0C781}"/>
              </a:ext>
            </a:extLst>
          </p:cNvPr>
          <p:cNvSpPr txBox="1">
            <a:spLocks noGrp="1"/>
          </p:cNvSpPr>
          <p:nvPr>
            <p:ph type="ftr" sz="quarter" idx="5"/>
          </p:nvPr>
        </p:nvSpPr>
        <p:spPr>
          <a:xfrm>
            <a:off x="655608" y="6469811"/>
            <a:ext cx="2297604"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8" name="object 34">
            <a:extLst>
              <a:ext uri="{FF2B5EF4-FFF2-40B4-BE49-F238E27FC236}">
                <a16:creationId xmlns:a16="http://schemas.microsoft.com/office/drawing/2014/main" id="{67E0C671-EB4B-44C9-A211-281A1BAC16DF}"/>
              </a:ext>
            </a:extLst>
          </p:cNvPr>
          <p:cNvSpPr txBox="1"/>
          <p:nvPr/>
        </p:nvSpPr>
        <p:spPr>
          <a:xfrm>
            <a:off x="8403553" y="6355981"/>
            <a:ext cx="1203212"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13</a:t>
            </a:r>
            <a:endParaRPr sz="972" dirty="0">
              <a:latin typeface="Tahoma"/>
              <a:cs typeface="Tahoma"/>
            </a:endParaRPr>
          </a:p>
        </p:txBody>
      </p:sp>
      <p:pic>
        <p:nvPicPr>
          <p:cNvPr id="6" name="Picture 5">
            <a:extLst>
              <a:ext uri="{FF2B5EF4-FFF2-40B4-BE49-F238E27FC236}">
                <a16:creationId xmlns:a16="http://schemas.microsoft.com/office/drawing/2014/main" id="{E6B34427-1F49-4835-A212-669ED970CCA4}"/>
              </a:ext>
            </a:extLst>
          </p:cNvPr>
          <p:cNvPicPr>
            <a:picLocks noChangeAspect="1"/>
          </p:cNvPicPr>
          <p:nvPr/>
        </p:nvPicPr>
        <p:blipFill>
          <a:blip r:embed="rId2"/>
          <a:stretch>
            <a:fillRect/>
          </a:stretch>
        </p:blipFill>
        <p:spPr>
          <a:xfrm>
            <a:off x="451635" y="1981200"/>
            <a:ext cx="9155130" cy="4114799"/>
          </a:xfrm>
          <a:prstGeom prst="rect">
            <a:avLst/>
          </a:prstGeom>
        </p:spPr>
      </p:pic>
    </p:spTree>
    <p:extLst>
      <p:ext uri="{BB962C8B-B14F-4D97-AF65-F5344CB8AC3E}">
        <p14:creationId xmlns:p14="http://schemas.microsoft.com/office/powerpoint/2010/main" val="2720963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702CF9D0-2206-4B59-ADFC-D31FDFC6926F}"/>
              </a:ext>
            </a:extLst>
          </p:cNvPr>
          <p:cNvSpPr txBox="1">
            <a:spLocks/>
          </p:cNvSpPr>
          <p:nvPr/>
        </p:nvSpPr>
        <p:spPr>
          <a:xfrm>
            <a:off x="369870" y="914400"/>
            <a:ext cx="839313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Banks Data Update</a:t>
            </a:r>
          </a:p>
        </p:txBody>
      </p:sp>
      <p:sp>
        <p:nvSpPr>
          <p:cNvPr id="4" name="object 61">
            <a:extLst>
              <a:ext uri="{FF2B5EF4-FFF2-40B4-BE49-F238E27FC236}">
                <a16:creationId xmlns:a16="http://schemas.microsoft.com/office/drawing/2014/main" id="{6A5B6326-3BCE-4F08-BD77-57844FD0C781}"/>
              </a:ext>
            </a:extLst>
          </p:cNvPr>
          <p:cNvSpPr txBox="1">
            <a:spLocks noGrp="1"/>
          </p:cNvSpPr>
          <p:nvPr>
            <p:ph type="ftr" sz="quarter" idx="5"/>
          </p:nvPr>
        </p:nvSpPr>
        <p:spPr>
          <a:xfrm>
            <a:off x="655608" y="6469811"/>
            <a:ext cx="2297604"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5" name="object 34">
            <a:extLst>
              <a:ext uri="{FF2B5EF4-FFF2-40B4-BE49-F238E27FC236}">
                <a16:creationId xmlns:a16="http://schemas.microsoft.com/office/drawing/2014/main" id="{9C5D3207-7F68-4AEE-B3C5-04751B8F8994}"/>
              </a:ext>
            </a:extLst>
          </p:cNvPr>
          <p:cNvSpPr txBox="1"/>
          <p:nvPr/>
        </p:nvSpPr>
        <p:spPr>
          <a:xfrm>
            <a:off x="8382000" y="6469811"/>
            <a:ext cx="1373392"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dirty="0">
                <a:solidFill>
                  <a:srgbClr val="666666"/>
                </a:solidFill>
                <a:latin typeface="Tahoma"/>
                <a:cs typeface="Tahoma"/>
              </a:rPr>
              <a:t>14</a:t>
            </a:r>
            <a:endParaRPr sz="972" dirty="0">
              <a:latin typeface="Tahoma"/>
              <a:cs typeface="Tahoma"/>
            </a:endParaRPr>
          </a:p>
        </p:txBody>
      </p:sp>
      <p:pic>
        <p:nvPicPr>
          <p:cNvPr id="7" name="Picture 6">
            <a:extLst>
              <a:ext uri="{FF2B5EF4-FFF2-40B4-BE49-F238E27FC236}">
                <a16:creationId xmlns:a16="http://schemas.microsoft.com/office/drawing/2014/main" id="{6C64E3AE-E738-41BA-818F-8EA5BD57B456}"/>
              </a:ext>
            </a:extLst>
          </p:cNvPr>
          <p:cNvPicPr>
            <a:picLocks noChangeAspect="1"/>
          </p:cNvPicPr>
          <p:nvPr/>
        </p:nvPicPr>
        <p:blipFill>
          <a:blip r:embed="rId2"/>
          <a:stretch>
            <a:fillRect/>
          </a:stretch>
        </p:blipFill>
        <p:spPr>
          <a:xfrm>
            <a:off x="413535" y="1981200"/>
            <a:ext cx="9231330" cy="4114799"/>
          </a:xfrm>
          <a:prstGeom prst="rect">
            <a:avLst/>
          </a:prstGeom>
        </p:spPr>
      </p:pic>
    </p:spTree>
    <p:extLst>
      <p:ext uri="{BB962C8B-B14F-4D97-AF65-F5344CB8AC3E}">
        <p14:creationId xmlns:p14="http://schemas.microsoft.com/office/powerpoint/2010/main" val="1486907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702CF9D0-2206-4B59-ADFC-D31FDFC6926F}"/>
              </a:ext>
            </a:extLst>
          </p:cNvPr>
          <p:cNvSpPr txBox="1">
            <a:spLocks/>
          </p:cNvSpPr>
          <p:nvPr/>
        </p:nvSpPr>
        <p:spPr>
          <a:xfrm>
            <a:off x="369870" y="914400"/>
            <a:ext cx="839313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Banks Data Update</a:t>
            </a:r>
          </a:p>
        </p:txBody>
      </p:sp>
      <p:sp>
        <p:nvSpPr>
          <p:cNvPr id="4" name="object 61">
            <a:extLst>
              <a:ext uri="{FF2B5EF4-FFF2-40B4-BE49-F238E27FC236}">
                <a16:creationId xmlns:a16="http://schemas.microsoft.com/office/drawing/2014/main" id="{6A5B6326-3BCE-4F08-BD77-57844FD0C781}"/>
              </a:ext>
            </a:extLst>
          </p:cNvPr>
          <p:cNvSpPr txBox="1">
            <a:spLocks noGrp="1"/>
          </p:cNvSpPr>
          <p:nvPr>
            <p:ph type="ftr" sz="quarter" idx="5"/>
          </p:nvPr>
        </p:nvSpPr>
        <p:spPr>
          <a:xfrm>
            <a:off x="655608" y="6469811"/>
            <a:ext cx="2297604"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6" name="object 34">
            <a:extLst>
              <a:ext uri="{FF2B5EF4-FFF2-40B4-BE49-F238E27FC236}">
                <a16:creationId xmlns:a16="http://schemas.microsoft.com/office/drawing/2014/main" id="{939E8092-779D-4242-8BF9-9936D5869E9D}"/>
              </a:ext>
            </a:extLst>
          </p:cNvPr>
          <p:cNvSpPr txBox="1"/>
          <p:nvPr/>
        </p:nvSpPr>
        <p:spPr>
          <a:xfrm>
            <a:off x="8391375" y="6480810"/>
            <a:ext cx="1249680"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15</a:t>
            </a:r>
            <a:endParaRPr sz="972" dirty="0">
              <a:latin typeface="Tahoma"/>
              <a:cs typeface="Tahoma"/>
            </a:endParaRPr>
          </a:p>
        </p:txBody>
      </p:sp>
      <p:pic>
        <p:nvPicPr>
          <p:cNvPr id="7" name="Picture 6">
            <a:extLst>
              <a:ext uri="{FF2B5EF4-FFF2-40B4-BE49-F238E27FC236}">
                <a16:creationId xmlns:a16="http://schemas.microsoft.com/office/drawing/2014/main" id="{C30F4D76-D875-4E10-8452-9497D533711D}"/>
              </a:ext>
            </a:extLst>
          </p:cNvPr>
          <p:cNvPicPr>
            <a:picLocks noChangeAspect="1"/>
          </p:cNvPicPr>
          <p:nvPr/>
        </p:nvPicPr>
        <p:blipFill>
          <a:blip r:embed="rId2"/>
          <a:stretch>
            <a:fillRect/>
          </a:stretch>
        </p:blipFill>
        <p:spPr>
          <a:xfrm>
            <a:off x="417345" y="1906264"/>
            <a:ext cx="9223710" cy="3962399"/>
          </a:xfrm>
          <a:prstGeom prst="rect">
            <a:avLst/>
          </a:prstGeom>
        </p:spPr>
      </p:pic>
    </p:spTree>
    <p:extLst>
      <p:ext uri="{BB962C8B-B14F-4D97-AF65-F5344CB8AC3E}">
        <p14:creationId xmlns:p14="http://schemas.microsoft.com/office/powerpoint/2010/main" val="2259195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87057F19-C93F-4F24-89C9-BF0158E2A6BA}"/>
              </a:ext>
            </a:extLst>
          </p:cNvPr>
          <p:cNvSpPr txBox="1">
            <a:spLocks/>
          </p:cNvSpPr>
          <p:nvPr/>
        </p:nvSpPr>
        <p:spPr>
          <a:xfrm>
            <a:off x="381000" y="877572"/>
            <a:ext cx="8458200" cy="749049"/>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err="1"/>
              <a:t>Recoverables</a:t>
            </a:r>
            <a:r>
              <a:rPr lang="en-US" sz="2400" kern="0" dirty="0"/>
              <a:t> - Loans, Advances against Projects &amp; Investments - </a:t>
            </a:r>
            <a:r>
              <a:rPr lang="en-US" sz="1800" kern="0" dirty="0"/>
              <a:t>As on 31/03/2015</a:t>
            </a:r>
            <a:endParaRPr lang="en-US" sz="2400" kern="0" dirty="0"/>
          </a:p>
        </p:txBody>
      </p:sp>
      <p:sp>
        <p:nvSpPr>
          <p:cNvPr id="5" name="object 61">
            <a:extLst>
              <a:ext uri="{FF2B5EF4-FFF2-40B4-BE49-F238E27FC236}">
                <a16:creationId xmlns:a16="http://schemas.microsoft.com/office/drawing/2014/main" id="{7A35A5C3-FCAC-41A0-8070-4B4BDAC33E6A}"/>
              </a:ext>
            </a:extLst>
          </p:cNvPr>
          <p:cNvSpPr txBox="1">
            <a:spLocks noGrp="1"/>
          </p:cNvSpPr>
          <p:nvPr>
            <p:ph type="ftr" sz="quarter" idx="5"/>
          </p:nvPr>
        </p:nvSpPr>
        <p:spPr>
          <a:xfrm>
            <a:off x="575460" y="6434702"/>
            <a:ext cx="2377752"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6" name="object 34">
            <a:extLst>
              <a:ext uri="{FF2B5EF4-FFF2-40B4-BE49-F238E27FC236}">
                <a16:creationId xmlns:a16="http://schemas.microsoft.com/office/drawing/2014/main" id="{95252CB5-852E-4EB1-B2C0-1AE8F50EBBFA}"/>
              </a:ext>
            </a:extLst>
          </p:cNvPr>
          <p:cNvSpPr txBox="1"/>
          <p:nvPr/>
        </p:nvSpPr>
        <p:spPr>
          <a:xfrm>
            <a:off x="8464183" y="6458094"/>
            <a:ext cx="1158038" cy="180182"/>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IN" sz="1100" dirty="0">
                <a:solidFill>
                  <a:srgbClr val="666666"/>
                </a:solidFill>
                <a:latin typeface="Calibri"/>
                <a:cs typeface="Calibri"/>
              </a:rPr>
              <a:t>16</a:t>
            </a:r>
            <a:endParaRPr sz="910" dirty="0">
              <a:latin typeface="Tahoma"/>
              <a:cs typeface="Tahoma"/>
            </a:endParaRPr>
          </a:p>
        </p:txBody>
      </p:sp>
      <p:pic>
        <p:nvPicPr>
          <p:cNvPr id="2" name="Picture 1">
            <a:extLst>
              <a:ext uri="{FF2B5EF4-FFF2-40B4-BE49-F238E27FC236}">
                <a16:creationId xmlns:a16="http://schemas.microsoft.com/office/drawing/2014/main" id="{8C57D5BB-74B6-6FA7-87EF-D7C6837CD49B}"/>
              </a:ext>
            </a:extLst>
          </p:cNvPr>
          <p:cNvPicPr>
            <a:picLocks noChangeAspect="1"/>
          </p:cNvPicPr>
          <p:nvPr/>
        </p:nvPicPr>
        <p:blipFill>
          <a:blip r:embed="rId2"/>
          <a:stretch>
            <a:fillRect/>
          </a:stretch>
        </p:blipFill>
        <p:spPr>
          <a:xfrm>
            <a:off x="381000" y="1904999"/>
            <a:ext cx="9220200" cy="4251325"/>
          </a:xfrm>
          <a:prstGeom prst="rect">
            <a:avLst/>
          </a:prstGeom>
        </p:spPr>
      </p:pic>
    </p:spTree>
    <p:extLst>
      <p:ext uri="{BB962C8B-B14F-4D97-AF65-F5344CB8AC3E}">
        <p14:creationId xmlns:p14="http://schemas.microsoft.com/office/powerpoint/2010/main" val="2444748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62289F53-6069-4510-B6C2-4E10E4593782}"/>
              </a:ext>
            </a:extLst>
          </p:cNvPr>
          <p:cNvSpPr txBox="1">
            <a:spLocks/>
          </p:cNvSpPr>
          <p:nvPr/>
        </p:nvSpPr>
        <p:spPr>
          <a:xfrm>
            <a:off x="381000" y="1043612"/>
            <a:ext cx="8382000" cy="749049"/>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Recovery Proceedings Update: Based on the Balance Sheet as of 31/03/2015</a:t>
            </a:r>
          </a:p>
        </p:txBody>
      </p:sp>
      <p:sp>
        <p:nvSpPr>
          <p:cNvPr id="8" name="object 61">
            <a:extLst>
              <a:ext uri="{FF2B5EF4-FFF2-40B4-BE49-F238E27FC236}">
                <a16:creationId xmlns:a16="http://schemas.microsoft.com/office/drawing/2014/main" id="{33F17209-0F35-42D8-BD10-755AC76E62A3}"/>
              </a:ext>
            </a:extLst>
          </p:cNvPr>
          <p:cNvSpPr txBox="1">
            <a:spLocks noGrp="1"/>
          </p:cNvSpPr>
          <p:nvPr>
            <p:ph type="ftr" sz="quarter" idx="5"/>
          </p:nvPr>
        </p:nvSpPr>
        <p:spPr>
          <a:xfrm>
            <a:off x="575460" y="6434702"/>
            <a:ext cx="2377752"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9" name="object 34">
            <a:extLst>
              <a:ext uri="{FF2B5EF4-FFF2-40B4-BE49-F238E27FC236}">
                <a16:creationId xmlns:a16="http://schemas.microsoft.com/office/drawing/2014/main" id="{80FB3C9D-FA0A-4223-A097-AD1C31841517}"/>
              </a:ext>
            </a:extLst>
          </p:cNvPr>
          <p:cNvSpPr txBox="1"/>
          <p:nvPr/>
        </p:nvSpPr>
        <p:spPr>
          <a:xfrm>
            <a:off x="8341774" y="6416284"/>
            <a:ext cx="1195592"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17</a:t>
            </a:r>
            <a:endParaRPr sz="972" dirty="0">
              <a:latin typeface="Tahoma"/>
              <a:cs typeface="Tahoma"/>
            </a:endParaRPr>
          </a:p>
        </p:txBody>
      </p:sp>
      <p:sp>
        <p:nvSpPr>
          <p:cNvPr id="16" name="Rectangle 15">
            <a:extLst>
              <a:ext uri="{FF2B5EF4-FFF2-40B4-BE49-F238E27FC236}">
                <a16:creationId xmlns:a16="http://schemas.microsoft.com/office/drawing/2014/main" id="{7D0C68D1-24A3-48E4-8F9F-129C80EE2BFA}"/>
              </a:ext>
            </a:extLst>
          </p:cNvPr>
          <p:cNvSpPr/>
          <p:nvPr/>
        </p:nvSpPr>
        <p:spPr>
          <a:xfrm>
            <a:off x="350519" y="1980943"/>
            <a:ext cx="9289160" cy="523220"/>
          </a:xfrm>
          <a:prstGeom prst="rect">
            <a:avLst/>
          </a:prstGeom>
        </p:spPr>
        <p:txBody>
          <a:bodyPr wrap="square">
            <a:spAutoFit/>
          </a:bodyPr>
          <a:lstStyle/>
          <a:p>
            <a:pPr marL="179388" indent="-179388"/>
            <a:r>
              <a:rPr lang="en-US" sz="1400" b="1" dirty="0">
                <a:latin typeface="Times New Roman" panose="02020603050405020304" pitchFamily="18" charset="0"/>
                <a:cs typeface="Times New Roman" panose="02020603050405020304" pitchFamily="18" charset="0"/>
              </a:rPr>
              <a:t>1</a:t>
            </a:r>
            <a:r>
              <a:rPr lang="en-US" sz="1400" dirty="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rPr>
              <a:t>Inventories</a:t>
            </a:r>
            <a:r>
              <a:rPr lang="en-US" sz="1400" dirty="0">
                <a:latin typeface="Times New Roman" panose="02020603050405020304" pitchFamily="18" charset="0"/>
                <a:cs typeface="Times New Roman" panose="02020603050405020304" pitchFamily="18" charset="0"/>
              </a:rPr>
              <a:t>: As per the Audited Balance sheet as of 31/03/2015, we are trying to identify the following Assets and take them into custody.</a:t>
            </a:r>
            <a:endParaRPr lang="en-IN" sz="1400" dirty="0">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426CED6E-DE9E-4EC7-8DA2-96757866C768}"/>
              </a:ext>
            </a:extLst>
          </p:cNvPr>
          <p:cNvSpPr/>
          <p:nvPr/>
        </p:nvSpPr>
        <p:spPr>
          <a:xfrm>
            <a:off x="332934" y="2572001"/>
            <a:ext cx="9015555" cy="1023165"/>
          </a:xfrm>
          <a:prstGeom prst="rect">
            <a:avLst/>
          </a:prstGeom>
        </p:spPr>
        <p:txBody>
          <a:bodyPr wrap="square">
            <a:spAutoFit/>
          </a:bodyPr>
          <a:lstStyle/>
          <a:p>
            <a:pPr marL="342900" indent="-342900">
              <a:lnSpc>
                <a:spcPct val="150000"/>
              </a:lnSpc>
              <a:buAutoNum type="alphaUcPeriod"/>
            </a:pPr>
            <a:r>
              <a:rPr lang="en-US" sz="1400" dirty="0">
                <a:latin typeface="Times New Roman" panose="02020603050405020304" pitchFamily="18" charset="0"/>
                <a:cs typeface="Times New Roman" panose="02020603050405020304" pitchFamily="18" charset="0"/>
              </a:rPr>
              <a:t>Land (</a:t>
            </a:r>
            <a:r>
              <a:rPr lang="en-US" sz="1400" dirty="0" err="1">
                <a:latin typeface="Times New Roman" panose="02020603050405020304" pitchFamily="18" charset="0"/>
                <a:cs typeface="Times New Roman" panose="02020603050405020304" pitchFamily="18" charset="0"/>
              </a:rPr>
              <a:t>Gwal</a:t>
            </a:r>
            <a:r>
              <a:rPr lang="en-US" sz="1400" dirty="0">
                <a:latin typeface="Times New Roman" panose="02020603050405020304" pitchFamily="18" charset="0"/>
                <a:cs typeface="Times New Roman" panose="02020603050405020304" pitchFamily="18" charset="0"/>
              </a:rPr>
              <a:t> Pahari, Gurgaon, Haryana) – INR 1.68 Crore</a:t>
            </a:r>
          </a:p>
          <a:p>
            <a:pPr marL="342900" indent="-342900">
              <a:lnSpc>
                <a:spcPct val="150000"/>
              </a:lnSpc>
              <a:buAutoNum type="alphaUcPeriod"/>
            </a:pPr>
            <a:r>
              <a:rPr lang="en-US" sz="1400" dirty="0">
                <a:latin typeface="Times New Roman" panose="02020603050405020304" pitchFamily="18" charset="0"/>
                <a:cs typeface="Times New Roman" panose="02020603050405020304" pitchFamily="18" charset="0"/>
              </a:rPr>
              <a:t>Project (Rectangle -1, SAKET, New Delhi) – INR 3.23 Crore</a:t>
            </a:r>
          </a:p>
          <a:p>
            <a:pPr marL="342900" indent="-342900">
              <a:lnSpc>
                <a:spcPct val="150000"/>
              </a:lnSpc>
              <a:buAutoNum type="alphaUcPeriod"/>
            </a:pPr>
            <a:r>
              <a:rPr lang="en-US" sz="1400" dirty="0">
                <a:latin typeface="Times New Roman" panose="02020603050405020304" pitchFamily="18" charset="0"/>
                <a:cs typeface="Times New Roman" panose="02020603050405020304" pitchFamily="18" charset="0"/>
              </a:rPr>
              <a:t>Project (</a:t>
            </a:r>
            <a:r>
              <a:rPr lang="en-US" sz="1400" dirty="0" err="1">
                <a:latin typeface="Times New Roman" panose="02020603050405020304" pitchFamily="18" charset="0"/>
                <a:cs typeface="Times New Roman" panose="02020603050405020304" pitchFamily="18" charset="0"/>
              </a:rPr>
              <a:t>Maidawas</a:t>
            </a:r>
            <a:r>
              <a:rPr lang="en-US" sz="1400" dirty="0">
                <a:latin typeface="Times New Roman" panose="02020603050405020304" pitchFamily="18" charset="0"/>
                <a:cs typeface="Times New Roman" panose="02020603050405020304" pitchFamily="18" charset="0"/>
              </a:rPr>
              <a:t>, Sohna, Gurgaon, Haryana) – INR 7.79 Crore</a:t>
            </a:r>
            <a:endParaRPr lang="en-IN" sz="1400"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5BD3F598-1F24-41FB-BE48-E28AE982AD3C}"/>
              </a:ext>
            </a:extLst>
          </p:cNvPr>
          <p:cNvSpPr/>
          <p:nvPr/>
        </p:nvSpPr>
        <p:spPr>
          <a:xfrm>
            <a:off x="332934" y="3838490"/>
            <a:ext cx="9196549" cy="1515608"/>
          </a:xfrm>
          <a:prstGeom prst="rect">
            <a:avLst/>
          </a:prstGeom>
        </p:spPr>
        <p:txBody>
          <a:bodyPr wrap="square">
            <a:spAutoFit/>
          </a:bodyPr>
          <a:lstStyle/>
          <a:p>
            <a:r>
              <a:rPr lang="en-US" sz="1400" b="1" dirty="0">
                <a:latin typeface="Times New Roman" panose="02020603050405020304" pitchFamily="18" charset="0"/>
                <a:cs typeface="Times New Roman" panose="02020603050405020304" pitchFamily="18" charset="0"/>
              </a:rPr>
              <a:t>2</a:t>
            </a:r>
            <a:r>
              <a:rPr lang="en-US" sz="1400" dirty="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rPr>
              <a:t>Fixed Assets</a:t>
            </a:r>
            <a:r>
              <a:rPr lang="en-US" sz="1400" dirty="0">
                <a:latin typeface="Times New Roman" panose="02020603050405020304" pitchFamily="18" charset="0"/>
                <a:cs typeface="Times New Roman" panose="02020603050405020304" pitchFamily="18" charset="0"/>
              </a:rPr>
              <a:t>:</a:t>
            </a:r>
          </a:p>
          <a:p>
            <a:pPr>
              <a:lnSpc>
                <a:spcPct val="150000"/>
              </a:lnSpc>
            </a:pPr>
            <a:endParaRPr lang="en-US" sz="1200" dirty="0">
              <a:latin typeface="Times New Roman" panose="02020603050405020304" pitchFamily="18" charset="0"/>
              <a:cs typeface="Times New Roman" panose="02020603050405020304" pitchFamily="18" charset="0"/>
            </a:endParaRPr>
          </a:p>
          <a:p>
            <a:pPr marL="342900" indent="-342900">
              <a:lnSpc>
                <a:spcPct val="150000"/>
              </a:lnSpc>
              <a:buFont typeface="+mj-lt"/>
              <a:buAutoNum type="alphaUcPeriod"/>
            </a:pPr>
            <a:r>
              <a:rPr lang="en-US" sz="1400" dirty="0">
                <a:latin typeface="Times New Roman" panose="02020603050405020304" pitchFamily="18" charset="0"/>
                <a:cs typeface="Times New Roman" panose="02020603050405020304" pitchFamily="18" charset="0"/>
              </a:rPr>
              <a:t>Land at Vrindavan – INR 74.58 Lakh</a:t>
            </a:r>
          </a:p>
          <a:p>
            <a:pPr marL="342900" indent="-342900">
              <a:lnSpc>
                <a:spcPct val="150000"/>
              </a:lnSpc>
              <a:buFont typeface="+mj-lt"/>
              <a:buAutoNum type="alphaUcPeriod"/>
            </a:pPr>
            <a:r>
              <a:rPr lang="en-US" sz="1400" dirty="0">
                <a:latin typeface="Times New Roman" panose="02020603050405020304" pitchFamily="18" charset="0"/>
                <a:cs typeface="Times New Roman" panose="02020603050405020304" pitchFamily="18" charset="0"/>
              </a:rPr>
              <a:t>ABW Tower – 2</a:t>
            </a:r>
            <a:r>
              <a:rPr lang="en-US" sz="1400" baseline="30000" dirty="0">
                <a:latin typeface="Times New Roman" panose="02020603050405020304" pitchFamily="18" charset="0"/>
                <a:cs typeface="Times New Roman" panose="02020603050405020304" pitchFamily="18" charset="0"/>
              </a:rPr>
              <a:t>nd</a:t>
            </a:r>
            <a:r>
              <a:rPr lang="en-US" sz="1400" dirty="0">
                <a:latin typeface="Times New Roman" panose="02020603050405020304" pitchFamily="18" charset="0"/>
                <a:cs typeface="Times New Roman" panose="02020603050405020304" pitchFamily="18" charset="0"/>
              </a:rPr>
              <a:t> and 3</a:t>
            </a:r>
            <a:r>
              <a:rPr lang="en-US" sz="1400" baseline="30000" dirty="0">
                <a:latin typeface="Times New Roman" panose="02020603050405020304" pitchFamily="18" charset="0"/>
                <a:cs typeface="Times New Roman" panose="02020603050405020304" pitchFamily="18" charset="0"/>
              </a:rPr>
              <a:t>rd</a:t>
            </a:r>
            <a:r>
              <a:rPr lang="en-US" sz="1400" dirty="0">
                <a:latin typeface="Times New Roman" panose="02020603050405020304" pitchFamily="18" charset="0"/>
                <a:cs typeface="Times New Roman" panose="02020603050405020304" pitchFamily="18" charset="0"/>
              </a:rPr>
              <a:t> Floor – INR 1.98 Crore</a:t>
            </a:r>
          </a:p>
          <a:p>
            <a:pPr marL="342900" indent="-342900">
              <a:lnSpc>
                <a:spcPct val="150000"/>
              </a:lnSpc>
              <a:buFont typeface="+mj-lt"/>
              <a:buAutoNum type="alphaUcPeriod"/>
            </a:pPr>
            <a:r>
              <a:rPr lang="en-US" sz="1400" dirty="0">
                <a:latin typeface="Times New Roman" panose="02020603050405020304" pitchFamily="18" charset="0"/>
                <a:cs typeface="Times New Roman" panose="02020603050405020304" pitchFamily="18" charset="0"/>
              </a:rPr>
              <a:t>Car – INR 41. 92 Lakh</a:t>
            </a:r>
            <a:endParaRPr lang="en-IN"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8838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46D4C70-D246-1A28-6DDA-A0CF40E980D9}"/>
              </a:ext>
            </a:extLst>
          </p:cNvPr>
          <p:cNvPicPr>
            <a:picLocks noChangeAspect="1"/>
          </p:cNvPicPr>
          <p:nvPr/>
        </p:nvPicPr>
        <p:blipFill>
          <a:blip r:embed="rId2"/>
          <a:stretch>
            <a:fillRect/>
          </a:stretch>
        </p:blipFill>
        <p:spPr>
          <a:xfrm>
            <a:off x="457200" y="708025"/>
            <a:ext cx="9067800" cy="6356350"/>
          </a:xfrm>
          <a:prstGeom prst="rect">
            <a:avLst/>
          </a:prstGeom>
        </p:spPr>
      </p:pic>
    </p:spTree>
    <p:extLst>
      <p:ext uri="{BB962C8B-B14F-4D97-AF65-F5344CB8AC3E}">
        <p14:creationId xmlns:p14="http://schemas.microsoft.com/office/powerpoint/2010/main" val="734157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4D0626E-CC5E-4C91-A008-E597188C2BC5}"/>
              </a:ext>
            </a:extLst>
          </p:cNvPr>
          <p:cNvSpPr/>
          <p:nvPr/>
        </p:nvSpPr>
        <p:spPr>
          <a:xfrm>
            <a:off x="390418" y="1993186"/>
            <a:ext cx="9210782" cy="3608488"/>
          </a:xfrm>
          <a:prstGeom prst="rect">
            <a:avLst/>
          </a:prstGeom>
        </p:spPr>
        <p:txBody>
          <a:bodyPr wrap="square">
            <a:spAutoFit/>
          </a:bodyPr>
          <a:lstStyle/>
          <a:p>
            <a:pPr marL="285750" indent="-285750">
              <a:lnSpc>
                <a:spcPct val="150000"/>
              </a:lnSpc>
              <a:buFont typeface="Wingdings" panose="05000000000000000000" pitchFamily="2" charset="2"/>
              <a:buChar char="Ø"/>
            </a:pPr>
            <a:r>
              <a:rPr lang="en-IN" sz="1400" dirty="0">
                <a:latin typeface="Times New Roman" panose="02020603050405020304" pitchFamily="18" charset="0"/>
                <a:cs typeface="Times New Roman" panose="02020603050405020304" pitchFamily="18" charset="0"/>
              </a:rPr>
              <a:t>Further, We have submitted an application to Tax Authorities to provide the login ID and password of the Corporate Debtor, which will help us find out the status of returns filed and any tax refund due to the Company. We have requested to provide us access to or a copy of all the returns filed since 2015 onwards.</a:t>
            </a:r>
          </a:p>
          <a:p>
            <a:pPr>
              <a:lnSpc>
                <a:spcPct val="150000"/>
              </a:lnSpc>
            </a:pPr>
            <a:endParaRPr lang="en-IN" sz="1400"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Ø"/>
            </a:pPr>
            <a:r>
              <a:rPr lang="en-IN" sz="1400" dirty="0">
                <a:latin typeface="Times New Roman" panose="02020603050405020304" pitchFamily="18" charset="0"/>
                <a:cs typeface="Times New Roman" panose="02020603050405020304" pitchFamily="18" charset="0"/>
              </a:rPr>
              <a:t>This will help us not only in the completion of accounts but also in identifying the companies or entities which are not traceable to recover the amount due from them. Once we get the required information, we will initiate the necessary actions for recovery.</a:t>
            </a:r>
          </a:p>
          <a:p>
            <a:pPr>
              <a:lnSpc>
                <a:spcPct val="150000"/>
              </a:lnSpc>
            </a:pPr>
            <a:endParaRPr lang="en-IN" sz="1400"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Ø"/>
            </a:pPr>
            <a:r>
              <a:rPr lang="en-IN" sz="1400" dirty="0">
                <a:latin typeface="Times New Roman" panose="02020603050405020304" pitchFamily="18" charset="0"/>
                <a:cs typeface="Times New Roman" panose="02020603050405020304" pitchFamily="18" charset="0"/>
              </a:rPr>
              <a:t>We are actively engaged in the process of identifying the investments made by the Corporate Debtor and inventories lying as per the last audited financials. Once our findings are complete, appropriate legal action will be initiated as deemed necessary.</a:t>
            </a:r>
          </a:p>
        </p:txBody>
      </p:sp>
      <p:sp>
        <p:nvSpPr>
          <p:cNvPr id="4" name="object 2">
            <a:extLst>
              <a:ext uri="{FF2B5EF4-FFF2-40B4-BE49-F238E27FC236}">
                <a16:creationId xmlns:a16="http://schemas.microsoft.com/office/drawing/2014/main" id="{4C4085A5-1EE2-47AC-B73E-429F3AAC8C6C}"/>
              </a:ext>
            </a:extLst>
          </p:cNvPr>
          <p:cNvSpPr txBox="1">
            <a:spLocks/>
          </p:cNvSpPr>
          <p:nvPr/>
        </p:nvSpPr>
        <p:spPr>
          <a:xfrm>
            <a:off x="369870" y="914400"/>
            <a:ext cx="839313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Recovery Proceedings Update</a:t>
            </a:r>
          </a:p>
        </p:txBody>
      </p:sp>
      <p:sp>
        <p:nvSpPr>
          <p:cNvPr id="5" name="object 61">
            <a:extLst>
              <a:ext uri="{FF2B5EF4-FFF2-40B4-BE49-F238E27FC236}">
                <a16:creationId xmlns:a16="http://schemas.microsoft.com/office/drawing/2014/main" id="{89D2D6F3-706B-4456-AC4F-951768E880D1}"/>
              </a:ext>
            </a:extLst>
          </p:cNvPr>
          <p:cNvSpPr txBox="1">
            <a:spLocks noGrp="1"/>
          </p:cNvSpPr>
          <p:nvPr>
            <p:ph type="ftr" sz="quarter" idx="5"/>
          </p:nvPr>
        </p:nvSpPr>
        <p:spPr>
          <a:xfrm>
            <a:off x="655608" y="6469811"/>
            <a:ext cx="2297604"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7" name="object 34">
            <a:extLst>
              <a:ext uri="{FF2B5EF4-FFF2-40B4-BE49-F238E27FC236}">
                <a16:creationId xmlns:a16="http://schemas.microsoft.com/office/drawing/2014/main" id="{B0A9FFDF-91D7-4F2D-B640-B695B7141C9C}"/>
              </a:ext>
            </a:extLst>
          </p:cNvPr>
          <p:cNvSpPr txBox="1"/>
          <p:nvPr/>
        </p:nvSpPr>
        <p:spPr>
          <a:xfrm>
            <a:off x="8434511" y="6448905"/>
            <a:ext cx="1195592"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18</a:t>
            </a:r>
            <a:endParaRPr sz="972" dirty="0">
              <a:latin typeface="Tahoma"/>
              <a:cs typeface="Tahoma"/>
            </a:endParaRPr>
          </a:p>
        </p:txBody>
      </p:sp>
    </p:spTree>
    <p:extLst>
      <p:ext uri="{BB962C8B-B14F-4D97-AF65-F5344CB8AC3E}">
        <p14:creationId xmlns:p14="http://schemas.microsoft.com/office/powerpoint/2010/main" val="391958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62289F53-6069-4510-B6C2-4E10E4593782}"/>
              </a:ext>
            </a:extLst>
          </p:cNvPr>
          <p:cNvSpPr txBox="1">
            <a:spLocks/>
          </p:cNvSpPr>
          <p:nvPr/>
        </p:nvSpPr>
        <p:spPr>
          <a:xfrm>
            <a:off x="381000" y="908433"/>
            <a:ext cx="8382000" cy="749049"/>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Recovery Proceedings Update: Based on the Balance Sheet as of 31/03/2015</a:t>
            </a:r>
          </a:p>
        </p:txBody>
      </p:sp>
      <p:sp>
        <p:nvSpPr>
          <p:cNvPr id="8" name="object 61">
            <a:extLst>
              <a:ext uri="{FF2B5EF4-FFF2-40B4-BE49-F238E27FC236}">
                <a16:creationId xmlns:a16="http://schemas.microsoft.com/office/drawing/2014/main" id="{33F17209-0F35-42D8-BD10-755AC76E62A3}"/>
              </a:ext>
            </a:extLst>
          </p:cNvPr>
          <p:cNvSpPr txBox="1">
            <a:spLocks noGrp="1"/>
          </p:cNvSpPr>
          <p:nvPr>
            <p:ph type="ftr" sz="quarter" idx="5"/>
          </p:nvPr>
        </p:nvSpPr>
        <p:spPr>
          <a:xfrm>
            <a:off x="575460" y="6434702"/>
            <a:ext cx="2377752" cy="118687"/>
          </a:xfrm>
          <a:prstGeom prst="rect">
            <a:avLst/>
          </a:prstGeom>
        </p:spPr>
        <p:txBody>
          <a:bodyPr vert="horz" wrap="square" lIns="0" tIns="0" rIns="0" bIns="0" rtlCol="0">
            <a:spAutoFit/>
          </a:bodyPr>
          <a:lstStyle/>
          <a:p>
            <a:pPr marL="10284">
              <a:lnSpc>
                <a:spcPts val="850"/>
              </a:lnSpc>
            </a:pPr>
            <a:r>
              <a:rPr spc="-12" dirty="0" err="1"/>
              <a:t>Varrenyam</a:t>
            </a:r>
            <a:r>
              <a:rPr spc="-20" dirty="0"/>
              <a:t> </a:t>
            </a:r>
            <a:r>
              <a:rPr spc="-4" dirty="0"/>
              <a:t>Consultants</a:t>
            </a:r>
            <a:r>
              <a:rPr spc="-12" dirty="0"/>
              <a:t> </a:t>
            </a:r>
            <a:r>
              <a:rPr dirty="0"/>
              <a:t>Pvt.</a:t>
            </a:r>
            <a:r>
              <a:rPr spc="-16" dirty="0"/>
              <a:t> </a:t>
            </a:r>
            <a:r>
              <a:rPr spc="-12" dirty="0"/>
              <a:t>Ltd.</a:t>
            </a:r>
          </a:p>
        </p:txBody>
      </p:sp>
      <p:sp>
        <p:nvSpPr>
          <p:cNvPr id="9" name="object 34">
            <a:extLst>
              <a:ext uri="{FF2B5EF4-FFF2-40B4-BE49-F238E27FC236}">
                <a16:creationId xmlns:a16="http://schemas.microsoft.com/office/drawing/2014/main" id="{80FB3C9D-FA0A-4223-A097-AD1C31841517}"/>
              </a:ext>
            </a:extLst>
          </p:cNvPr>
          <p:cNvSpPr txBox="1"/>
          <p:nvPr/>
        </p:nvSpPr>
        <p:spPr>
          <a:xfrm>
            <a:off x="8377118" y="6392892"/>
            <a:ext cx="1195592"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19</a:t>
            </a:r>
            <a:endParaRPr sz="972" dirty="0">
              <a:latin typeface="Tahoma"/>
              <a:cs typeface="Tahoma"/>
            </a:endParaRPr>
          </a:p>
        </p:txBody>
      </p:sp>
      <p:pic>
        <p:nvPicPr>
          <p:cNvPr id="13" name="Picture 12">
            <a:extLst>
              <a:ext uri="{FF2B5EF4-FFF2-40B4-BE49-F238E27FC236}">
                <a16:creationId xmlns:a16="http://schemas.microsoft.com/office/drawing/2014/main" id="{3ABA2934-5E15-45B5-A7D0-4321DC6B5BAE}"/>
              </a:ext>
            </a:extLst>
          </p:cNvPr>
          <p:cNvPicPr>
            <a:picLocks noChangeAspect="1"/>
          </p:cNvPicPr>
          <p:nvPr/>
        </p:nvPicPr>
        <p:blipFill>
          <a:blip r:embed="rId2"/>
          <a:stretch>
            <a:fillRect/>
          </a:stretch>
        </p:blipFill>
        <p:spPr>
          <a:xfrm>
            <a:off x="575460" y="3628184"/>
            <a:ext cx="8973602" cy="2272929"/>
          </a:xfrm>
          <a:prstGeom prst="rect">
            <a:avLst/>
          </a:prstGeom>
        </p:spPr>
      </p:pic>
      <p:sp>
        <p:nvSpPr>
          <p:cNvPr id="7" name="Rectangle 6">
            <a:extLst>
              <a:ext uri="{FF2B5EF4-FFF2-40B4-BE49-F238E27FC236}">
                <a16:creationId xmlns:a16="http://schemas.microsoft.com/office/drawing/2014/main" id="{426CED6E-DE9E-4EC7-8DA2-96757866C768}"/>
              </a:ext>
            </a:extLst>
          </p:cNvPr>
          <p:cNvSpPr/>
          <p:nvPr/>
        </p:nvSpPr>
        <p:spPr>
          <a:xfrm>
            <a:off x="575460" y="2724660"/>
            <a:ext cx="8797140" cy="967620"/>
          </a:xfrm>
          <a:prstGeom prst="rect">
            <a:avLst/>
          </a:prstGeom>
        </p:spPr>
        <p:txBody>
          <a:bodyPr wrap="square">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52438" indent="-452438" algn="just"/>
            <a:r>
              <a:rPr lang="en-US" sz="1400" b="1" dirty="0">
                <a:latin typeface="Georgia" panose="02040502050405020303" pitchFamily="18" charset="0"/>
              </a:rPr>
              <a:t>A.</a:t>
            </a:r>
            <a:r>
              <a:rPr lang="en-US" sz="1400" dirty="0">
                <a:latin typeface="Georgia" panose="02040502050405020303" pitchFamily="18" charset="0"/>
              </a:rPr>
              <a:t> 	Out of the above the following companies have provided their statements of accounts and they submit proof of payment made by them past March 2015.</a:t>
            </a:r>
            <a:endParaRPr lang="en-IN" sz="1400" dirty="0">
              <a:latin typeface="Georgia" panose="02040502050405020303" pitchFamily="18" charset="0"/>
            </a:endParaRPr>
          </a:p>
        </p:txBody>
      </p:sp>
      <p:pic>
        <p:nvPicPr>
          <p:cNvPr id="16" name="Picture 15">
            <a:extLst>
              <a:ext uri="{FF2B5EF4-FFF2-40B4-BE49-F238E27FC236}">
                <a16:creationId xmlns:a16="http://schemas.microsoft.com/office/drawing/2014/main" id="{989B26D7-E6E6-62A4-B5FA-7B6065C24BEB}"/>
              </a:ext>
            </a:extLst>
          </p:cNvPr>
          <p:cNvPicPr>
            <a:picLocks noChangeAspect="1"/>
          </p:cNvPicPr>
          <p:nvPr/>
        </p:nvPicPr>
        <p:blipFill>
          <a:blip r:embed="rId3"/>
          <a:stretch>
            <a:fillRect/>
          </a:stretch>
        </p:blipFill>
        <p:spPr>
          <a:xfrm>
            <a:off x="381000" y="1956121"/>
            <a:ext cx="9141786" cy="469900"/>
          </a:xfrm>
          <a:prstGeom prst="rect">
            <a:avLst/>
          </a:prstGeom>
        </p:spPr>
      </p:pic>
    </p:spTree>
    <p:extLst>
      <p:ext uri="{BB962C8B-B14F-4D97-AF65-F5344CB8AC3E}">
        <p14:creationId xmlns:p14="http://schemas.microsoft.com/office/powerpoint/2010/main" val="1836420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62289F53-6069-4510-B6C2-4E10E4593782}"/>
              </a:ext>
            </a:extLst>
          </p:cNvPr>
          <p:cNvSpPr txBox="1">
            <a:spLocks/>
          </p:cNvSpPr>
          <p:nvPr/>
        </p:nvSpPr>
        <p:spPr>
          <a:xfrm>
            <a:off x="381000" y="1043612"/>
            <a:ext cx="838200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Recovery Proceedings Update</a:t>
            </a:r>
          </a:p>
        </p:txBody>
      </p:sp>
      <p:sp>
        <p:nvSpPr>
          <p:cNvPr id="8" name="object 61">
            <a:extLst>
              <a:ext uri="{FF2B5EF4-FFF2-40B4-BE49-F238E27FC236}">
                <a16:creationId xmlns:a16="http://schemas.microsoft.com/office/drawing/2014/main" id="{33F17209-0F35-42D8-BD10-755AC76E62A3}"/>
              </a:ext>
            </a:extLst>
          </p:cNvPr>
          <p:cNvSpPr txBox="1">
            <a:spLocks noGrp="1"/>
          </p:cNvSpPr>
          <p:nvPr>
            <p:ph type="ftr" sz="quarter" idx="5"/>
          </p:nvPr>
        </p:nvSpPr>
        <p:spPr>
          <a:xfrm>
            <a:off x="575460" y="6434702"/>
            <a:ext cx="2377752"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9" name="object 34">
            <a:extLst>
              <a:ext uri="{FF2B5EF4-FFF2-40B4-BE49-F238E27FC236}">
                <a16:creationId xmlns:a16="http://schemas.microsoft.com/office/drawing/2014/main" id="{80FB3C9D-FA0A-4223-A097-AD1C31841517}"/>
              </a:ext>
            </a:extLst>
          </p:cNvPr>
          <p:cNvSpPr txBox="1"/>
          <p:nvPr/>
        </p:nvSpPr>
        <p:spPr>
          <a:xfrm>
            <a:off x="8405608" y="6413796"/>
            <a:ext cx="1195592"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20</a:t>
            </a:r>
            <a:endParaRPr sz="972" dirty="0">
              <a:latin typeface="Tahoma"/>
              <a:cs typeface="Tahoma"/>
            </a:endParaRPr>
          </a:p>
        </p:txBody>
      </p:sp>
      <p:sp>
        <p:nvSpPr>
          <p:cNvPr id="10" name="Rectangle 9">
            <a:extLst>
              <a:ext uri="{FF2B5EF4-FFF2-40B4-BE49-F238E27FC236}">
                <a16:creationId xmlns:a16="http://schemas.microsoft.com/office/drawing/2014/main" id="{0CBA678D-991A-4D16-8CED-6D2C7026213B}"/>
              </a:ext>
            </a:extLst>
          </p:cNvPr>
          <p:cNvSpPr/>
          <p:nvPr/>
        </p:nvSpPr>
        <p:spPr>
          <a:xfrm>
            <a:off x="404004" y="1767177"/>
            <a:ext cx="9078930" cy="276999"/>
          </a:xfrm>
          <a:prstGeom prst="rect">
            <a:avLst/>
          </a:prstGeom>
        </p:spPr>
        <p:txBody>
          <a:bodyPr wrap="square">
            <a:spAutoFit/>
          </a:bodyPr>
          <a:lstStyle/>
          <a:p>
            <a:r>
              <a:rPr lang="en-US" sz="1200" b="1" dirty="0">
                <a:latin typeface="Times New Roman" panose="02020603050405020304" pitchFamily="18" charset="0"/>
                <a:cs typeface="Times New Roman" panose="02020603050405020304" pitchFamily="18" charset="0"/>
              </a:rPr>
              <a:t>B</a:t>
            </a:r>
            <a:r>
              <a:rPr lang="en-US" sz="1200" dirty="0">
                <a:latin typeface="Times New Roman" panose="02020603050405020304" pitchFamily="18" charset="0"/>
                <a:cs typeface="Times New Roman" panose="02020603050405020304" pitchFamily="18" charset="0"/>
              </a:rPr>
              <a:t>. The following Companies have asked us to provide supporting documents for the outstanding amount:</a:t>
            </a:r>
            <a:endParaRPr lang="en-IN" sz="12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E04479A4-6861-4B4A-8CEE-C4AB66EF6DC8}"/>
              </a:ext>
            </a:extLst>
          </p:cNvPr>
          <p:cNvPicPr>
            <a:picLocks noChangeAspect="1"/>
          </p:cNvPicPr>
          <p:nvPr/>
        </p:nvPicPr>
        <p:blipFill>
          <a:blip r:embed="rId2"/>
          <a:stretch>
            <a:fillRect/>
          </a:stretch>
        </p:blipFill>
        <p:spPr>
          <a:xfrm>
            <a:off x="381000" y="2388024"/>
            <a:ext cx="9220200" cy="3784176"/>
          </a:xfrm>
          <a:prstGeom prst="rect">
            <a:avLst/>
          </a:prstGeom>
        </p:spPr>
      </p:pic>
    </p:spTree>
    <p:extLst>
      <p:ext uri="{BB962C8B-B14F-4D97-AF65-F5344CB8AC3E}">
        <p14:creationId xmlns:p14="http://schemas.microsoft.com/office/powerpoint/2010/main" val="941873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62289F53-6069-4510-B6C2-4E10E4593782}"/>
              </a:ext>
            </a:extLst>
          </p:cNvPr>
          <p:cNvSpPr txBox="1">
            <a:spLocks/>
          </p:cNvSpPr>
          <p:nvPr/>
        </p:nvSpPr>
        <p:spPr>
          <a:xfrm>
            <a:off x="381000" y="1043612"/>
            <a:ext cx="838200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Recovery Proceedings Update</a:t>
            </a:r>
          </a:p>
        </p:txBody>
      </p:sp>
      <p:sp>
        <p:nvSpPr>
          <p:cNvPr id="8" name="object 61">
            <a:extLst>
              <a:ext uri="{FF2B5EF4-FFF2-40B4-BE49-F238E27FC236}">
                <a16:creationId xmlns:a16="http://schemas.microsoft.com/office/drawing/2014/main" id="{33F17209-0F35-42D8-BD10-755AC76E62A3}"/>
              </a:ext>
            </a:extLst>
          </p:cNvPr>
          <p:cNvSpPr txBox="1">
            <a:spLocks noGrp="1"/>
          </p:cNvSpPr>
          <p:nvPr>
            <p:ph type="ftr" sz="quarter" idx="5"/>
          </p:nvPr>
        </p:nvSpPr>
        <p:spPr>
          <a:xfrm>
            <a:off x="575460" y="6434702"/>
            <a:ext cx="2377752"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9" name="object 34">
            <a:extLst>
              <a:ext uri="{FF2B5EF4-FFF2-40B4-BE49-F238E27FC236}">
                <a16:creationId xmlns:a16="http://schemas.microsoft.com/office/drawing/2014/main" id="{80FB3C9D-FA0A-4223-A097-AD1C31841517}"/>
              </a:ext>
            </a:extLst>
          </p:cNvPr>
          <p:cNvSpPr txBox="1"/>
          <p:nvPr/>
        </p:nvSpPr>
        <p:spPr>
          <a:xfrm>
            <a:off x="8458200" y="6434702"/>
            <a:ext cx="1310438"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21</a:t>
            </a:r>
            <a:endParaRPr sz="972" dirty="0">
              <a:latin typeface="Tahoma"/>
              <a:cs typeface="Tahoma"/>
            </a:endParaRPr>
          </a:p>
        </p:txBody>
      </p:sp>
      <p:pic>
        <p:nvPicPr>
          <p:cNvPr id="3" name="Picture 2">
            <a:extLst>
              <a:ext uri="{FF2B5EF4-FFF2-40B4-BE49-F238E27FC236}">
                <a16:creationId xmlns:a16="http://schemas.microsoft.com/office/drawing/2014/main" id="{4E328AF3-1833-4CF7-B9CF-294F34B68090}"/>
              </a:ext>
            </a:extLst>
          </p:cNvPr>
          <p:cNvPicPr>
            <a:picLocks noChangeAspect="1"/>
          </p:cNvPicPr>
          <p:nvPr/>
        </p:nvPicPr>
        <p:blipFill>
          <a:blip r:embed="rId2"/>
          <a:stretch>
            <a:fillRect/>
          </a:stretch>
        </p:blipFill>
        <p:spPr>
          <a:xfrm>
            <a:off x="242741" y="1838773"/>
            <a:ext cx="8497836" cy="236051"/>
          </a:xfrm>
          <a:prstGeom prst="rect">
            <a:avLst/>
          </a:prstGeom>
        </p:spPr>
      </p:pic>
      <p:pic>
        <p:nvPicPr>
          <p:cNvPr id="5" name="Picture 4">
            <a:extLst>
              <a:ext uri="{FF2B5EF4-FFF2-40B4-BE49-F238E27FC236}">
                <a16:creationId xmlns:a16="http://schemas.microsoft.com/office/drawing/2014/main" id="{F072C2CA-6D3E-46F0-8913-44018F18C777}"/>
              </a:ext>
            </a:extLst>
          </p:cNvPr>
          <p:cNvPicPr>
            <a:picLocks noChangeAspect="1"/>
          </p:cNvPicPr>
          <p:nvPr/>
        </p:nvPicPr>
        <p:blipFill>
          <a:blip r:embed="rId3"/>
          <a:stretch>
            <a:fillRect/>
          </a:stretch>
        </p:blipFill>
        <p:spPr>
          <a:xfrm>
            <a:off x="381000" y="2362200"/>
            <a:ext cx="9220200" cy="3733800"/>
          </a:xfrm>
          <a:prstGeom prst="rect">
            <a:avLst/>
          </a:prstGeom>
        </p:spPr>
      </p:pic>
    </p:spTree>
    <p:extLst>
      <p:ext uri="{BB962C8B-B14F-4D97-AF65-F5344CB8AC3E}">
        <p14:creationId xmlns:p14="http://schemas.microsoft.com/office/powerpoint/2010/main" val="909019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62289F53-6069-4510-B6C2-4E10E4593782}"/>
              </a:ext>
            </a:extLst>
          </p:cNvPr>
          <p:cNvSpPr txBox="1">
            <a:spLocks/>
          </p:cNvSpPr>
          <p:nvPr/>
        </p:nvSpPr>
        <p:spPr>
          <a:xfrm>
            <a:off x="381000" y="1043612"/>
            <a:ext cx="838200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Recovery Proceedings Update</a:t>
            </a:r>
          </a:p>
        </p:txBody>
      </p:sp>
      <p:sp>
        <p:nvSpPr>
          <p:cNvPr id="8" name="object 61">
            <a:extLst>
              <a:ext uri="{FF2B5EF4-FFF2-40B4-BE49-F238E27FC236}">
                <a16:creationId xmlns:a16="http://schemas.microsoft.com/office/drawing/2014/main" id="{33F17209-0F35-42D8-BD10-755AC76E62A3}"/>
              </a:ext>
            </a:extLst>
          </p:cNvPr>
          <p:cNvSpPr txBox="1">
            <a:spLocks noGrp="1"/>
          </p:cNvSpPr>
          <p:nvPr>
            <p:ph type="ftr" sz="quarter" idx="5"/>
          </p:nvPr>
        </p:nvSpPr>
        <p:spPr>
          <a:xfrm>
            <a:off x="575460" y="6434702"/>
            <a:ext cx="2377752"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9" name="object 34">
            <a:extLst>
              <a:ext uri="{FF2B5EF4-FFF2-40B4-BE49-F238E27FC236}">
                <a16:creationId xmlns:a16="http://schemas.microsoft.com/office/drawing/2014/main" id="{80FB3C9D-FA0A-4223-A097-AD1C31841517}"/>
              </a:ext>
            </a:extLst>
          </p:cNvPr>
          <p:cNvSpPr txBox="1"/>
          <p:nvPr/>
        </p:nvSpPr>
        <p:spPr>
          <a:xfrm>
            <a:off x="8382000" y="6434702"/>
            <a:ext cx="1462838"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22</a:t>
            </a:r>
            <a:endParaRPr sz="972" dirty="0">
              <a:latin typeface="Tahoma"/>
              <a:cs typeface="Tahoma"/>
            </a:endParaRPr>
          </a:p>
        </p:txBody>
      </p:sp>
      <p:pic>
        <p:nvPicPr>
          <p:cNvPr id="4" name="Picture 3">
            <a:extLst>
              <a:ext uri="{FF2B5EF4-FFF2-40B4-BE49-F238E27FC236}">
                <a16:creationId xmlns:a16="http://schemas.microsoft.com/office/drawing/2014/main" id="{9FF5E077-4CBE-49AB-8C2B-A1294C2D83CE}"/>
              </a:ext>
            </a:extLst>
          </p:cNvPr>
          <p:cNvPicPr>
            <a:picLocks noChangeAspect="1"/>
          </p:cNvPicPr>
          <p:nvPr/>
        </p:nvPicPr>
        <p:blipFill>
          <a:blip r:embed="rId2"/>
          <a:stretch>
            <a:fillRect/>
          </a:stretch>
        </p:blipFill>
        <p:spPr>
          <a:xfrm>
            <a:off x="264439" y="1846402"/>
            <a:ext cx="8498561" cy="237765"/>
          </a:xfrm>
          <a:prstGeom prst="rect">
            <a:avLst/>
          </a:prstGeom>
        </p:spPr>
      </p:pic>
      <p:pic>
        <p:nvPicPr>
          <p:cNvPr id="3" name="Picture 2">
            <a:extLst>
              <a:ext uri="{FF2B5EF4-FFF2-40B4-BE49-F238E27FC236}">
                <a16:creationId xmlns:a16="http://schemas.microsoft.com/office/drawing/2014/main" id="{FF94D7F8-A136-4949-AD57-761C51E8A522}"/>
              </a:ext>
            </a:extLst>
          </p:cNvPr>
          <p:cNvPicPr>
            <a:picLocks noChangeAspect="1"/>
          </p:cNvPicPr>
          <p:nvPr/>
        </p:nvPicPr>
        <p:blipFill>
          <a:blip r:embed="rId3"/>
          <a:stretch>
            <a:fillRect/>
          </a:stretch>
        </p:blipFill>
        <p:spPr>
          <a:xfrm>
            <a:off x="381000" y="2286000"/>
            <a:ext cx="9220200" cy="3733799"/>
          </a:xfrm>
          <a:prstGeom prst="rect">
            <a:avLst/>
          </a:prstGeom>
        </p:spPr>
      </p:pic>
    </p:spTree>
    <p:extLst>
      <p:ext uri="{BB962C8B-B14F-4D97-AF65-F5344CB8AC3E}">
        <p14:creationId xmlns:p14="http://schemas.microsoft.com/office/powerpoint/2010/main" val="2203332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62289F53-6069-4510-B6C2-4E10E4593782}"/>
              </a:ext>
            </a:extLst>
          </p:cNvPr>
          <p:cNvSpPr txBox="1">
            <a:spLocks/>
          </p:cNvSpPr>
          <p:nvPr/>
        </p:nvSpPr>
        <p:spPr>
          <a:xfrm>
            <a:off x="381000" y="1043612"/>
            <a:ext cx="838200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Recovery Proceedings Update</a:t>
            </a:r>
          </a:p>
        </p:txBody>
      </p:sp>
      <p:sp>
        <p:nvSpPr>
          <p:cNvPr id="8" name="object 61">
            <a:extLst>
              <a:ext uri="{FF2B5EF4-FFF2-40B4-BE49-F238E27FC236}">
                <a16:creationId xmlns:a16="http://schemas.microsoft.com/office/drawing/2014/main" id="{33F17209-0F35-42D8-BD10-755AC76E62A3}"/>
              </a:ext>
            </a:extLst>
          </p:cNvPr>
          <p:cNvSpPr txBox="1">
            <a:spLocks noGrp="1"/>
          </p:cNvSpPr>
          <p:nvPr>
            <p:ph type="ftr" sz="quarter" idx="5"/>
          </p:nvPr>
        </p:nvSpPr>
        <p:spPr>
          <a:xfrm>
            <a:off x="575460" y="6434702"/>
            <a:ext cx="2377752"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9" name="object 34">
            <a:extLst>
              <a:ext uri="{FF2B5EF4-FFF2-40B4-BE49-F238E27FC236}">
                <a16:creationId xmlns:a16="http://schemas.microsoft.com/office/drawing/2014/main" id="{80FB3C9D-FA0A-4223-A097-AD1C31841517}"/>
              </a:ext>
            </a:extLst>
          </p:cNvPr>
          <p:cNvSpPr txBox="1"/>
          <p:nvPr/>
        </p:nvSpPr>
        <p:spPr>
          <a:xfrm>
            <a:off x="8354699" y="6392892"/>
            <a:ext cx="1195592"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23</a:t>
            </a:r>
            <a:endParaRPr sz="972" dirty="0">
              <a:latin typeface="Tahoma"/>
              <a:cs typeface="Tahoma"/>
            </a:endParaRPr>
          </a:p>
        </p:txBody>
      </p:sp>
      <p:pic>
        <p:nvPicPr>
          <p:cNvPr id="5" name="Picture 4">
            <a:extLst>
              <a:ext uri="{FF2B5EF4-FFF2-40B4-BE49-F238E27FC236}">
                <a16:creationId xmlns:a16="http://schemas.microsoft.com/office/drawing/2014/main" id="{2D94D8CE-B518-4710-A038-0406850E92AF}"/>
              </a:ext>
            </a:extLst>
          </p:cNvPr>
          <p:cNvPicPr>
            <a:picLocks noChangeAspect="1"/>
          </p:cNvPicPr>
          <p:nvPr/>
        </p:nvPicPr>
        <p:blipFill>
          <a:blip r:embed="rId2"/>
          <a:stretch>
            <a:fillRect/>
          </a:stretch>
        </p:blipFill>
        <p:spPr>
          <a:xfrm>
            <a:off x="228600" y="1809097"/>
            <a:ext cx="9153529" cy="531710"/>
          </a:xfrm>
          <a:prstGeom prst="rect">
            <a:avLst/>
          </a:prstGeom>
        </p:spPr>
      </p:pic>
      <p:pic>
        <p:nvPicPr>
          <p:cNvPr id="7" name="Picture 6">
            <a:extLst>
              <a:ext uri="{FF2B5EF4-FFF2-40B4-BE49-F238E27FC236}">
                <a16:creationId xmlns:a16="http://schemas.microsoft.com/office/drawing/2014/main" id="{18F0B268-5891-403E-B5E0-55858305E93B}"/>
              </a:ext>
            </a:extLst>
          </p:cNvPr>
          <p:cNvPicPr>
            <a:picLocks noChangeAspect="1"/>
          </p:cNvPicPr>
          <p:nvPr/>
        </p:nvPicPr>
        <p:blipFill>
          <a:blip r:embed="rId3"/>
          <a:stretch>
            <a:fillRect/>
          </a:stretch>
        </p:blipFill>
        <p:spPr>
          <a:xfrm>
            <a:off x="380995" y="2438400"/>
            <a:ext cx="9153530" cy="3609349"/>
          </a:xfrm>
          <a:prstGeom prst="rect">
            <a:avLst/>
          </a:prstGeom>
        </p:spPr>
      </p:pic>
    </p:spTree>
    <p:extLst>
      <p:ext uri="{BB962C8B-B14F-4D97-AF65-F5344CB8AC3E}">
        <p14:creationId xmlns:p14="http://schemas.microsoft.com/office/powerpoint/2010/main" val="1392384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62289F53-6069-4510-B6C2-4E10E4593782}"/>
              </a:ext>
            </a:extLst>
          </p:cNvPr>
          <p:cNvSpPr txBox="1">
            <a:spLocks/>
          </p:cNvSpPr>
          <p:nvPr/>
        </p:nvSpPr>
        <p:spPr>
          <a:xfrm>
            <a:off x="381000" y="1043612"/>
            <a:ext cx="838200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Recovery Proceedings Update</a:t>
            </a:r>
          </a:p>
        </p:txBody>
      </p:sp>
      <p:sp>
        <p:nvSpPr>
          <p:cNvPr id="8" name="object 61">
            <a:extLst>
              <a:ext uri="{FF2B5EF4-FFF2-40B4-BE49-F238E27FC236}">
                <a16:creationId xmlns:a16="http://schemas.microsoft.com/office/drawing/2014/main" id="{33F17209-0F35-42D8-BD10-755AC76E62A3}"/>
              </a:ext>
            </a:extLst>
          </p:cNvPr>
          <p:cNvSpPr txBox="1">
            <a:spLocks noGrp="1"/>
          </p:cNvSpPr>
          <p:nvPr>
            <p:ph type="ftr" sz="quarter" idx="5"/>
          </p:nvPr>
        </p:nvSpPr>
        <p:spPr>
          <a:xfrm>
            <a:off x="575460" y="6434702"/>
            <a:ext cx="2377752"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9" name="object 34">
            <a:extLst>
              <a:ext uri="{FF2B5EF4-FFF2-40B4-BE49-F238E27FC236}">
                <a16:creationId xmlns:a16="http://schemas.microsoft.com/office/drawing/2014/main" id="{80FB3C9D-FA0A-4223-A097-AD1C31841517}"/>
              </a:ext>
            </a:extLst>
          </p:cNvPr>
          <p:cNvSpPr txBox="1"/>
          <p:nvPr/>
        </p:nvSpPr>
        <p:spPr>
          <a:xfrm>
            <a:off x="8429254" y="6413796"/>
            <a:ext cx="1195592"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24</a:t>
            </a:r>
            <a:endParaRPr sz="972" dirty="0">
              <a:latin typeface="Tahoma"/>
              <a:cs typeface="Tahoma"/>
            </a:endParaRPr>
          </a:p>
        </p:txBody>
      </p:sp>
      <p:pic>
        <p:nvPicPr>
          <p:cNvPr id="5" name="Picture 4">
            <a:extLst>
              <a:ext uri="{FF2B5EF4-FFF2-40B4-BE49-F238E27FC236}">
                <a16:creationId xmlns:a16="http://schemas.microsoft.com/office/drawing/2014/main" id="{3C70CBB1-8FA1-4BAD-BC20-0872C200D62B}"/>
              </a:ext>
            </a:extLst>
          </p:cNvPr>
          <p:cNvPicPr>
            <a:picLocks noChangeAspect="1"/>
          </p:cNvPicPr>
          <p:nvPr/>
        </p:nvPicPr>
        <p:blipFill>
          <a:blip r:embed="rId2"/>
          <a:stretch>
            <a:fillRect/>
          </a:stretch>
        </p:blipFill>
        <p:spPr>
          <a:xfrm>
            <a:off x="153209" y="1780657"/>
            <a:ext cx="9220199" cy="419100"/>
          </a:xfrm>
          <a:prstGeom prst="rect">
            <a:avLst/>
          </a:prstGeom>
        </p:spPr>
      </p:pic>
      <p:pic>
        <p:nvPicPr>
          <p:cNvPr id="11" name="Picture 10">
            <a:extLst>
              <a:ext uri="{FF2B5EF4-FFF2-40B4-BE49-F238E27FC236}">
                <a16:creationId xmlns:a16="http://schemas.microsoft.com/office/drawing/2014/main" id="{4114C4EE-C8C6-4AB4-9545-F520166E0696}"/>
              </a:ext>
            </a:extLst>
          </p:cNvPr>
          <p:cNvPicPr>
            <a:picLocks noChangeAspect="1"/>
          </p:cNvPicPr>
          <p:nvPr/>
        </p:nvPicPr>
        <p:blipFill>
          <a:blip r:embed="rId3"/>
          <a:stretch>
            <a:fillRect/>
          </a:stretch>
        </p:blipFill>
        <p:spPr>
          <a:xfrm>
            <a:off x="380999" y="2557085"/>
            <a:ext cx="9220199" cy="3615115"/>
          </a:xfrm>
          <a:prstGeom prst="rect">
            <a:avLst/>
          </a:prstGeom>
        </p:spPr>
      </p:pic>
    </p:spTree>
    <p:extLst>
      <p:ext uri="{BB962C8B-B14F-4D97-AF65-F5344CB8AC3E}">
        <p14:creationId xmlns:p14="http://schemas.microsoft.com/office/powerpoint/2010/main" val="3720284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62289F53-6069-4510-B6C2-4E10E4593782}"/>
              </a:ext>
            </a:extLst>
          </p:cNvPr>
          <p:cNvSpPr txBox="1">
            <a:spLocks/>
          </p:cNvSpPr>
          <p:nvPr/>
        </p:nvSpPr>
        <p:spPr>
          <a:xfrm>
            <a:off x="369870" y="914400"/>
            <a:ext cx="839313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Recovery Proceedings Update</a:t>
            </a:r>
          </a:p>
        </p:txBody>
      </p:sp>
      <p:sp>
        <p:nvSpPr>
          <p:cNvPr id="8" name="object 61">
            <a:extLst>
              <a:ext uri="{FF2B5EF4-FFF2-40B4-BE49-F238E27FC236}">
                <a16:creationId xmlns:a16="http://schemas.microsoft.com/office/drawing/2014/main" id="{33F17209-0F35-42D8-BD10-755AC76E62A3}"/>
              </a:ext>
            </a:extLst>
          </p:cNvPr>
          <p:cNvSpPr txBox="1">
            <a:spLocks noGrp="1"/>
          </p:cNvSpPr>
          <p:nvPr>
            <p:ph type="ftr" sz="quarter" idx="5"/>
          </p:nvPr>
        </p:nvSpPr>
        <p:spPr>
          <a:xfrm>
            <a:off x="469738" y="6489574"/>
            <a:ext cx="2297604" cy="118687"/>
          </a:xfrm>
          <a:prstGeom prst="rect">
            <a:avLst/>
          </a:prstGeom>
        </p:spPr>
        <p:txBody>
          <a:bodyPr vert="horz" wrap="square" lIns="0" tIns="0" rIns="0" bIns="0" rtlCol="0">
            <a:spAutoFit/>
          </a:bodyPr>
          <a:lstStyle/>
          <a:p>
            <a:pPr marL="10284">
              <a:lnSpc>
                <a:spcPts val="850"/>
              </a:lnSpc>
            </a:pPr>
            <a:r>
              <a:rPr spc="-12" dirty="0" err="1"/>
              <a:t>Varrenyam</a:t>
            </a:r>
            <a:r>
              <a:rPr spc="-20" dirty="0"/>
              <a:t> </a:t>
            </a:r>
            <a:r>
              <a:rPr spc="-4" dirty="0"/>
              <a:t>Consultants</a:t>
            </a:r>
            <a:r>
              <a:rPr spc="-12" dirty="0"/>
              <a:t> </a:t>
            </a:r>
            <a:r>
              <a:rPr dirty="0"/>
              <a:t>Pvt.</a:t>
            </a:r>
            <a:r>
              <a:rPr spc="-16" dirty="0"/>
              <a:t> </a:t>
            </a:r>
            <a:r>
              <a:rPr spc="-12" dirty="0"/>
              <a:t>Ltd.</a:t>
            </a:r>
          </a:p>
        </p:txBody>
      </p:sp>
      <p:sp>
        <p:nvSpPr>
          <p:cNvPr id="9" name="object 34">
            <a:extLst>
              <a:ext uri="{FF2B5EF4-FFF2-40B4-BE49-F238E27FC236}">
                <a16:creationId xmlns:a16="http://schemas.microsoft.com/office/drawing/2014/main" id="{80FB3C9D-FA0A-4223-A097-AD1C31841517}"/>
              </a:ext>
            </a:extLst>
          </p:cNvPr>
          <p:cNvSpPr txBox="1"/>
          <p:nvPr/>
        </p:nvSpPr>
        <p:spPr>
          <a:xfrm>
            <a:off x="8398325" y="6428001"/>
            <a:ext cx="1195592"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25</a:t>
            </a:r>
            <a:endParaRPr sz="972" dirty="0">
              <a:latin typeface="Tahoma"/>
              <a:cs typeface="Tahoma"/>
            </a:endParaRPr>
          </a:p>
        </p:txBody>
      </p:sp>
      <p:pic>
        <p:nvPicPr>
          <p:cNvPr id="5" name="Picture 4">
            <a:extLst>
              <a:ext uri="{FF2B5EF4-FFF2-40B4-BE49-F238E27FC236}">
                <a16:creationId xmlns:a16="http://schemas.microsoft.com/office/drawing/2014/main" id="{9D0CAB9D-6B62-48FC-80F7-057F10A5882A}"/>
              </a:ext>
            </a:extLst>
          </p:cNvPr>
          <p:cNvPicPr>
            <a:picLocks noChangeAspect="1"/>
          </p:cNvPicPr>
          <p:nvPr/>
        </p:nvPicPr>
        <p:blipFill>
          <a:blip r:embed="rId2"/>
          <a:stretch>
            <a:fillRect/>
          </a:stretch>
        </p:blipFill>
        <p:spPr>
          <a:xfrm>
            <a:off x="152400" y="1790421"/>
            <a:ext cx="9224047" cy="420660"/>
          </a:xfrm>
          <a:prstGeom prst="rect">
            <a:avLst/>
          </a:prstGeom>
        </p:spPr>
      </p:pic>
      <p:pic>
        <p:nvPicPr>
          <p:cNvPr id="7" name="Picture 6">
            <a:extLst>
              <a:ext uri="{FF2B5EF4-FFF2-40B4-BE49-F238E27FC236}">
                <a16:creationId xmlns:a16="http://schemas.microsoft.com/office/drawing/2014/main" id="{B79CFCB5-D3EB-4474-A315-6EEDCFE3FFA2}"/>
              </a:ext>
            </a:extLst>
          </p:cNvPr>
          <p:cNvPicPr>
            <a:picLocks noChangeAspect="1"/>
          </p:cNvPicPr>
          <p:nvPr/>
        </p:nvPicPr>
        <p:blipFill>
          <a:blip r:embed="rId3"/>
          <a:stretch>
            <a:fillRect/>
          </a:stretch>
        </p:blipFill>
        <p:spPr>
          <a:xfrm>
            <a:off x="369870" y="2590762"/>
            <a:ext cx="9224047" cy="3505238"/>
          </a:xfrm>
          <a:prstGeom prst="rect">
            <a:avLst/>
          </a:prstGeom>
        </p:spPr>
      </p:pic>
    </p:spTree>
    <p:extLst>
      <p:ext uri="{BB962C8B-B14F-4D97-AF65-F5344CB8AC3E}">
        <p14:creationId xmlns:p14="http://schemas.microsoft.com/office/powerpoint/2010/main" val="1518982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4D0626E-CC5E-4C91-A008-E597188C2BC5}"/>
              </a:ext>
            </a:extLst>
          </p:cNvPr>
          <p:cNvSpPr/>
          <p:nvPr/>
        </p:nvSpPr>
        <p:spPr>
          <a:xfrm>
            <a:off x="390418" y="1993186"/>
            <a:ext cx="9134582" cy="2829108"/>
          </a:xfrm>
          <a:prstGeom prst="rect">
            <a:avLst/>
          </a:prstGeom>
        </p:spPr>
        <p:txBody>
          <a:bodyPr wrap="square">
            <a:spAutoFit/>
          </a:bodyPr>
          <a:lstStyle/>
          <a:p>
            <a:pPr marL="285750" indent="-285750">
              <a:lnSpc>
                <a:spcPct val="150000"/>
              </a:lnSpc>
              <a:buFont typeface="Wingdings" panose="05000000000000000000" pitchFamily="2" charset="2"/>
              <a:buChar char="Ø"/>
            </a:pPr>
            <a:r>
              <a:rPr lang="en-IN" sz="1200" dirty="0">
                <a:latin typeface="Times New Roman" panose="02020603050405020304" pitchFamily="18" charset="0"/>
                <a:cs typeface="Times New Roman" panose="02020603050405020304" pitchFamily="18" charset="0"/>
              </a:rPr>
              <a:t>Winding up proceedings were ordered by the Hon’ble Delhi High Court and the Official Liquidator appointed vide order dated 29.05.2018.</a:t>
            </a:r>
          </a:p>
          <a:p>
            <a:pPr marL="285750" indent="-285750">
              <a:lnSpc>
                <a:spcPct val="150000"/>
              </a:lnSpc>
              <a:buFont typeface="Wingdings" panose="05000000000000000000" pitchFamily="2" charset="2"/>
              <a:buChar char="Ø"/>
            </a:pPr>
            <a:r>
              <a:rPr lang="en-IN" sz="1200" dirty="0">
                <a:latin typeface="Times New Roman" panose="02020603050405020304" pitchFamily="18" charset="0"/>
                <a:cs typeface="Times New Roman" panose="02020603050405020304" pitchFamily="18" charset="0"/>
              </a:rPr>
              <a:t>CIRP admitted by Hon’ble NCLT vide order dated 12.09.2019.</a:t>
            </a:r>
          </a:p>
          <a:p>
            <a:pPr marL="285750" indent="-285750">
              <a:lnSpc>
                <a:spcPct val="150000"/>
              </a:lnSpc>
              <a:buFont typeface="Wingdings" panose="05000000000000000000" pitchFamily="2" charset="2"/>
              <a:buChar char="Ø"/>
            </a:pPr>
            <a:r>
              <a:rPr lang="en-IN" sz="1200" dirty="0">
                <a:latin typeface="Times New Roman" panose="02020603050405020304" pitchFamily="18" charset="0"/>
                <a:cs typeface="Times New Roman" panose="02020603050405020304" pitchFamily="18" charset="0"/>
              </a:rPr>
              <a:t>High Court of Delhi transferred winding up matter vide order dated 05.05.2022.</a:t>
            </a:r>
          </a:p>
          <a:p>
            <a:pPr marL="285750" indent="-285750">
              <a:lnSpc>
                <a:spcPct val="150000"/>
              </a:lnSpc>
              <a:buFont typeface="Wingdings" panose="05000000000000000000" pitchFamily="2" charset="2"/>
              <a:buChar char="Ø"/>
            </a:pPr>
            <a:r>
              <a:rPr lang="en-IN" sz="1200" dirty="0">
                <a:latin typeface="Times New Roman" panose="02020603050405020304" pitchFamily="18" charset="0"/>
                <a:cs typeface="Times New Roman" panose="02020603050405020304" pitchFamily="18" charset="0"/>
              </a:rPr>
              <a:t>1006 days (12.09.2019 to 14.06.2022) excluded from CIRP by NCLT.</a:t>
            </a:r>
          </a:p>
          <a:p>
            <a:pPr marL="285750" indent="-285750">
              <a:lnSpc>
                <a:spcPct val="150000"/>
              </a:lnSpc>
              <a:buFont typeface="Wingdings" panose="05000000000000000000" pitchFamily="2" charset="2"/>
              <a:buChar char="Ø"/>
            </a:pPr>
            <a:r>
              <a:rPr lang="en-IN" sz="1200" dirty="0">
                <a:latin typeface="Times New Roman" panose="02020603050405020304" pitchFamily="18" charset="0"/>
                <a:cs typeface="Times New Roman" panose="02020603050405020304" pitchFamily="18" charset="0"/>
              </a:rPr>
              <a:t>There is a status-quo order by NCLT for issuing Form G vide order dated 04.08.2020.</a:t>
            </a:r>
          </a:p>
          <a:p>
            <a:pPr marL="285750" indent="-285750">
              <a:lnSpc>
                <a:spcPct val="150000"/>
              </a:lnSpc>
              <a:buFont typeface="Wingdings" panose="05000000000000000000" pitchFamily="2" charset="2"/>
              <a:buChar char="Ø"/>
            </a:pPr>
            <a:r>
              <a:rPr lang="en-IN" sz="1200" dirty="0">
                <a:latin typeface="Times New Roman" panose="02020603050405020304" pitchFamily="18" charset="0"/>
                <a:cs typeface="Times New Roman" panose="02020603050405020304" pitchFamily="18" charset="0"/>
              </a:rPr>
              <a:t> The CIRP period will start from the date of vacation of status-quo.</a:t>
            </a:r>
          </a:p>
          <a:p>
            <a:pPr marL="285750" indent="-285750">
              <a:lnSpc>
                <a:spcPct val="150000"/>
              </a:lnSpc>
              <a:buFont typeface="Wingdings" panose="05000000000000000000" pitchFamily="2" charset="2"/>
              <a:buChar char="Ø"/>
            </a:pPr>
            <a:r>
              <a:rPr lang="en-IN" sz="1200" dirty="0">
                <a:latin typeface="Times New Roman" panose="02020603050405020304" pitchFamily="18" charset="0"/>
                <a:cs typeface="Times New Roman" panose="02020603050405020304" pitchFamily="18" charset="0"/>
              </a:rPr>
              <a:t>RP also filed an application for exclusion of time till the properties were de-attached by the ED.</a:t>
            </a:r>
          </a:p>
          <a:p>
            <a:pPr marL="285750" indent="-285750">
              <a:lnSpc>
                <a:spcPct val="150000"/>
              </a:lnSpc>
              <a:buFont typeface="Wingdings" panose="05000000000000000000" pitchFamily="2" charset="2"/>
              <a:buChar char="Ø"/>
            </a:pPr>
            <a:r>
              <a:rPr lang="en-IN" sz="1200" dirty="0">
                <a:latin typeface="Times New Roman" panose="02020603050405020304" pitchFamily="18" charset="0"/>
                <a:cs typeface="Times New Roman" panose="02020603050405020304" pitchFamily="18" charset="0"/>
              </a:rPr>
              <a:t>Finalisation of Accounts is in progress and expected to be completed in the next 3 months.</a:t>
            </a:r>
          </a:p>
          <a:p>
            <a:pPr marL="285750" indent="-285750">
              <a:lnSpc>
                <a:spcPct val="150000"/>
              </a:lnSpc>
              <a:buFont typeface="Wingdings" panose="05000000000000000000" pitchFamily="2" charset="2"/>
              <a:buChar char="Ø"/>
            </a:pPr>
            <a:r>
              <a:rPr lang="en-IN" sz="1200" dirty="0">
                <a:latin typeface="Times New Roman" panose="02020603050405020304" pitchFamily="18" charset="0"/>
                <a:cs typeface="Times New Roman" panose="02020603050405020304" pitchFamily="18" charset="0"/>
              </a:rPr>
              <a:t>Transaction Audit and Valuation of Accounts will be done once accounts are finalized and projects, Properties Papers, and other technical details are available with the RP.</a:t>
            </a:r>
          </a:p>
        </p:txBody>
      </p:sp>
      <p:sp>
        <p:nvSpPr>
          <p:cNvPr id="4" name="object 2">
            <a:extLst>
              <a:ext uri="{FF2B5EF4-FFF2-40B4-BE49-F238E27FC236}">
                <a16:creationId xmlns:a16="http://schemas.microsoft.com/office/drawing/2014/main" id="{4C4085A5-1EE2-47AC-B73E-429F3AAC8C6C}"/>
              </a:ext>
            </a:extLst>
          </p:cNvPr>
          <p:cNvSpPr txBox="1">
            <a:spLocks/>
          </p:cNvSpPr>
          <p:nvPr/>
        </p:nvSpPr>
        <p:spPr>
          <a:xfrm>
            <a:off x="369870" y="914400"/>
            <a:ext cx="839313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CIR Proceedings Timelines</a:t>
            </a:r>
          </a:p>
        </p:txBody>
      </p:sp>
      <p:sp>
        <p:nvSpPr>
          <p:cNvPr id="5" name="object 61">
            <a:extLst>
              <a:ext uri="{FF2B5EF4-FFF2-40B4-BE49-F238E27FC236}">
                <a16:creationId xmlns:a16="http://schemas.microsoft.com/office/drawing/2014/main" id="{89D2D6F3-706B-4456-AC4F-951768E880D1}"/>
              </a:ext>
            </a:extLst>
          </p:cNvPr>
          <p:cNvSpPr txBox="1">
            <a:spLocks noGrp="1"/>
          </p:cNvSpPr>
          <p:nvPr>
            <p:ph type="ftr" sz="quarter" idx="5"/>
          </p:nvPr>
        </p:nvSpPr>
        <p:spPr>
          <a:xfrm>
            <a:off x="655608" y="6469811"/>
            <a:ext cx="2297604"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7" name="object 34">
            <a:extLst>
              <a:ext uri="{FF2B5EF4-FFF2-40B4-BE49-F238E27FC236}">
                <a16:creationId xmlns:a16="http://schemas.microsoft.com/office/drawing/2014/main" id="{B0A9FFDF-91D7-4F2D-B640-B695B7141C9C}"/>
              </a:ext>
            </a:extLst>
          </p:cNvPr>
          <p:cNvSpPr txBox="1"/>
          <p:nvPr/>
        </p:nvSpPr>
        <p:spPr>
          <a:xfrm>
            <a:off x="8329408" y="6469811"/>
            <a:ext cx="1195592"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26</a:t>
            </a:r>
            <a:endParaRPr sz="972" dirty="0">
              <a:latin typeface="Tahoma"/>
              <a:cs typeface="Tahoma"/>
            </a:endParaRPr>
          </a:p>
        </p:txBody>
      </p:sp>
    </p:spTree>
    <p:extLst>
      <p:ext uri="{BB962C8B-B14F-4D97-AF65-F5344CB8AC3E}">
        <p14:creationId xmlns:p14="http://schemas.microsoft.com/office/powerpoint/2010/main" val="30734189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62289F53-6069-4510-B6C2-4E10E4593782}"/>
              </a:ext>
            </a:extLst>
          </p:cNvPr>
          <p:cNvSpPr txBox="1">
            <a:spLocks/>
          </p:cNvSpPr>
          <p:nvPr/>
        </p:nvSpPr>
        <p:spPr>
          <a:xfrm>
            <a:off x="381000" y="1043612"/>
            <a:ext cx="7534839"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Next 100 days Milestones </a:t>
            </a:r>
          </a:p>
        </p:txBody>
      </p:sp>
      <p:sp>
        <p:nvSpPr>
          <p:cNvPr id="8" name="object 61">
            <a:extLst>
              <a:ext uri="{FF2B5EF4-FFF2-40B4-BE49-F238E27FC236}">
                <a16:creationId xmlns:a16="http://schemas.microsoft.com/office/drawing/2014/main" id="{33F17209-0F35-42D8-BD10-755AC76E62A3}"/>
              </a:ext>
            </a:extLst>
          </p:cNvPr>
          <p:cNvSpPr txBox="1">
            <a:spLocks noGrp="1"/>
          </p:cNvSpPr>
          <p:nvPr>
            <p:ph type="ftr" sz="quarter" idx="5"/>
          </p:nvPr>
        </p:nvSpPr>
        <p:spPr>
          <a:xfrm>
            <a:off x="575460" y="6434702"/>
            <a:ext cx="2377752"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9" name="object 34">
            <a:extLst>
              <a:ext uri="{FF2B5EF4-FFF2-40B4-BE49-F238E27FC236}">
                <a16:creationId xmlns:a16="http://schemas.microsoft.com/office/drawing/2014/main" id="{80FB3C9D-FA0A-4223-A097-AD1C31841517}"/>
              </a:ext>
            </a:extLst>
          </p:cNvPr>
          <p:cNvSpPr txBox="1"/>
          <p:nvPr/>
        </p:nvSpPr>
        <p:spPr>
          <a:xfrm>
            <a:off x="8443708" y="6367450"/>
            <a:ext cx="1195592"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27</a:t>
            </a:r>
            <a:endParaRPr sz="972" dirty="0">
              <a:latin typeface="Tahoma"/>
              <a:cs typeface="Tahoma"/>
            </a:endParaRPr>
          </a:p>
        </p:txBody>
      </p:sp>
      <p:pic>
        <p:nvPicPr>
          <p:cNvPr id="4" name="Picture 3">
            <a:extLst>
              <a:ext uri="{FF2B5EF4-FFF2-40B4-BE49-F238E27FC236}">
                <a16:creationId xmlns:a16="http://schemas.microsoft.com/office/drawing/2014/main" id="{414D70E7-DE31-46F2-94C8-8A261372746C}"/>
              </a:ext>
            </a:extLst>
          </p:cNvPr>
          <p:cNvPicPr>
            <a:picLocks noChangeAspect="1"/>
          </p:cNvPicPr>
          <p:nvPr/>
        </p:nvPicPr>
        <p:blipFill>
          <a:blip r:embed="rId2"/>
          <a:stretch>
            <a:fillRect/>
          </a:stretch>
        </p:blipFill>
        <p:spPr>
          <a:xfrm>
            <a:off x="419100" y="1924092"/>
            <a:ext cx="9220200" cy="4038600"/>
          </a:xfrm>
          <a:prstGeom prst="rect">
            <a:avLst/>
          </a:prstGeom>
        </p:spPr>
      </p:pic>
    </p:spTree>
    <p:extLst>
      <p:ext uri="{BB962C8B-B14F-4D97-AF65-F5344CB8AC3E}">
        <p14:creationId xmlns:p14="http://schemas.microsoft.com/office/powerpoint/2010/main" val="2578519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702CF9D0-2206-4B59-ADFC-D31FDFC6926F}"/>
              </a:ext>
            </a:extLst>
          </p:cNvPr>
          <p:cNvSpPr txBox="1">
            <a:spLocks/>
          </p:cNvSpPr>
          <p:nvPr/>
        </p:nvSpPr>
        <p:spPr>
          <a:xfrm>
            <a:off x="369870" y="914400"/>
            <a:ext cx="839313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Legal - Status Update</a:t>
            </a:r>
          </a:p>
        </p:txBody>
      </p:sp>
      <p:sp>
        <p:nvSpPr>
          <p:cNvPr id="4" name="object 61">
            <a:extLst>
              <a:ext uri="{FF2B5EF4-FFF2-40B4-BE49-F238E27FC236}">
                <a16:creationId xmlns:a16="http://schemas.microsoft.com/office/drawing/2014/main" id="{6A5B6326-3BCE-4F08-BD77-57844FD0C781}"/>
              </a:ext>
            </a:extLst>
          </p:cNvPr>
          <p:cNvSpPr txBox="1">
            <a:spLocks noGrp="1"/>
          </p:cNvSpPr>
          <p:nvPr>
            <p:ph type="ftr" sz="quarter" idx="5"/>
          </p:nvPr>
        </p:nvSpPr>
        <p:spPr>
          <a:xfrm>
            <a:off x="655608" y="6469811"/>
            <a:ext cx="2297604"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9" name="object 34">
            <a:extLst>
              <a:ext uri="{FF2B5EF4-FFF2-40B4-BE49-F238E27FC236}">
                <a16:creationId xmlns:a16="http://schemas.microsoft.com/office/drawing/2014/main" id="{F57836B1-936C-4495-BA61-63FBA0071417}"/>
              </a:ext>
            </a:extLst>
          </p:cNvPr>
          <p:cNvSpPr txBox="1"/>
          <p:nvPr/>
        </p:nvSpPr>
        <p:spPr>
          <a:xfrm>
            <a:off x="8343900" y="6480810"/>
            <a:ext cx="1249680"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1</a:t>
            </a:r>
            <a:endParaRPr sz="972" dirty="0">
              <a:latin typeface="Tahoma"/>
              <a:cs typeface="Tahoma"/>
            </a:endParaRPr>
          </a:p>
        </p:txBody>
      </p:sp>
      <p:sp>
        <p:nvSpPr>
          <p:cNvPr id="10" name="Rectangle 9">
            <a:extLst>
              <a:ext uri="{FF2B5EF4-FFF2-40B4-BE49-F238E27FC236}">
                <a16:creationId xmlns:a16="http://schemas.microsoft.com/office/drawing/2014/main" id="{DCB93583-BE37-4B76-8E60-42B4684C0B66}"/>
              </a:ext>
            </a:extLst>
          </p:cNvPr>
          <p:cNvSpPr/>
          <p:nvPr/>
        </p:nvSpPr>
        <p:spPr>
          <a:xfrm>
            <a:off x="369870" y="1756819"/>
            <a:ext cx="9155130" cy="276999"/>
          </a:xfrm>
          <a:prstGeom prst="rect">
            <a:avLst/>
          </a:prstGeom>
        </p:spPr>
        <p:txBody>
          <a:bodyPr wrap="square">
            <a:spAutoFit/>
          </a:bodyPr>
          <a:lstStyle/>
          <a:p>
            <a:pPr marL="285750" indent="-285750">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Litigation:- The status of litigations pending before various forums are as under:</a:t>
            </a:r>
            <a:endParaRPr lang="en-IN" sz="1200"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ED2EC942-6B29-4110-89E8-B86A28B0483E}"/>
              </a:ext>
            </a:extLst>
          </p:cNvPr>
          <p:cNvPicPr>
            <a:picLocks noChangeAspect="1"/>
          </p:cNvPicPr>
          <p:nvPr/>
        </p:nvPicPr>
        <p:blipFill>
          <a:blip r:embed="rId2"/>
          <a:stretch>
            <a:fillRect/>
          </a:stretch>
        </p:blipFill>
        <p:spPr>
          <a:xfrm>
            <a:off x="506730" y="2248524"/>
            <a:ext cx="8942070" cy="3695075"/>
          </a:xfrm>
          <a:prstGeom prst="rect">
            <a:avLst/>
          </a:prstGeom>
        </p:spPr>
      </p:pic>
    </p:spTree>
    <p:extLst>
      <p:ext uri="{BB962C8B-B14F-4D97-AF65-F5344CB8AC3E}">
        <p14:creationId xmlns:p14="http://schemas.microsoft.com/office/powerpoint/2010/main" val="31609565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14527" y="1556003"/>
            <a:ext cx="9057640" cy="131445"/>
          </a:xfrm>
          <a:custGeom>
            <a:avLst/>
            <a:gdLst/>
            <a:ahLst/>
            <a:cxnLst/>
            <a:rect l="l" t="t" r="r" b="b"/>
            <a:pathLst>
              <a:path w="9057640" h="131444">
                <a:moveTo>
                  <a:pt x="10668" y="131064"/>
                </a:moveTo>
                <a:lnTo>
                  <a:pt x="0" y="131064"/>
                </a:lnTo>
                <a:lnTo>
                  <a:pt x="0" y="3048"/>
                </a:lnTo>
                <a:lnTo>
                  <a:pt x="3048" y="0"/>
                </a:lnTo>
                <a:lnTo>
                  <a:pt x="9057132" y="0"/>
                </a:lnTo>
                <a:lnTo>
                  <a:pt x="9057132" y="4572"/>
                </a:lnTo>
                <a:lnTo>
                  <a:pt x="10668" y="4572"/>
                </a:lnTo>
                <a:lnTo>
                  <a:pt x="4572" y="10668"/>
                </a:lnTo>
                <a:lnTo>
                  <a:pt x="10668" y="10668"/>
                </a:lnTo>
                <a:lnTo>
                  <a:pt x="10668" y="131064"/>
                </a:lnTo>
                <a:close/>
              </a:path>
              <a:path w="9057640" h="131444">
                <a:moveTo>
                  <a:pt x="10668" y="10668"/>
                </a:moveTo>
                <a:lnTo>
                  <a:pt x="4572" y="10668"/>
                </a:lnTo>
                <a:lnTo>
                  <a:pt x="10668" y="4572"/>
                </a:lnTo>
                <a:lnTo>
                  <a:pt x="10668" y="10668"/>
                </a:lnTo>
                <a:close/>
              </a:path>
              <a:path w="9057640" h="131444">
                <a:moveTo>
                  <a:pt x="9057132" y="10668"/>
                </a:moveTo>
                <a:lnTo>
                  <a:pt x="10668" y="10668"/>
                </a:lnTo>
                <a:lnTo>
                  <a:pt x="10668" y="4572"/>
                </a:lnTo>
                <a:lnTo>
                  <a:pt x="9057132" y="4572"/>
                </a:lnTo>
                <a:lnTo>
                  <a:pt x="9057132" y="10668"/>
                </a:lnTo>
                <a:close/>
              </a:path>
            </a:pathLst>
          </a:custGeom>
          <a:solidFill>
            <a:srgbClr val="821A1A"/>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15875">
              <a:lnSpc>
                <a:spcPct val="100000"/>
              </a:lnSpc>
              <a:spcBef>
                <a:spcPts val="100"/>
              </a:spcBef>
            </a:pPr>
            <a:r>
              <a:rPr spc="-5" dirty="0"/>
              <a:t>Thank</a:t>
            </a:r>
            <a:r>
              <a:rPr spc="-55" dirty="0"/>
              <a:t> </a:t>
            </a:r>
            <a:r>
              <a:rPr dirty="0"/>
              <a:t>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702CF9D0-2206-4B59-ADFC-D31FDFC6926F}"/>
              </a:ext>
            </a:extLst>
          </p:cNvPr>
          <p:cNvSpPr txBox="1">
            <a:spLocks/>
          </p:cNvSpPr>
          <p:nvPr/>
        </p:nvSpPr>
        <p:spPr>
          <a:xfrm>
            <a:off x="369870" y="914400"/>
            <a:ext cx="839313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Legal - Status Update</a:t>
            </a:r>
          </a:p>
        </p:txBody>
      </p:sp>
      <p:sp>
        <p:nvSpPr>
          <p:cNvPr id="4" name="object 61">
            <a:extLst>
              <a:ext uri="{FF2B5EF4-FFF2-40B4-BE49-F238E27FC236}">
                <a16:creationId xmlns:a16="http://schemas.microsoft.com/office/drawing/2014/main" id="{6A5B6326-3BCE-4F08-BD77-57844FD0C781}"/>
              </a:ext>
            </a:extLst>
          </p:cNvPr>
          <p:cNvSpPr txBox="1">
            <a:spLocks noGrp="1"/>
          </p:cNvSpPr>
          <p:nvPr>
            <p:ph type="ftr" sz="quarter" idx="5"/>
          </p:nvPr>
        </p:nvSpPr>
        <p:spPr>
          <a:xfrm>
            <a:off x="655608" y="6469811"/>
            <a:ext cx="2297604"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9" name="object 34">
            <a:extLst>
              <a:ext uri="{FF2B5EF4-FFF2-40B4-BE49-F238E27FC236}">
                <a16:creationId xmlns:a16="http://schemas.microsoft.com/office/drawing/2014/main" id="{F57836B1-936C-4495-BA61-63FBA0071417}"/>
              </a:ext>
            </a:extLst>
          </p:cNvPr>
          <p:cNvSpPr txBox="1"/>
          <p:nvPr/>
        </p:nvSpPr>
        <p:spPr>
          <a:xfrm>
            <a:off x="8343900" y="6480810"/>
            <a:ext cx="1249680"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2</a:t>
            </a:r>
            <a:endParaRPr sz="972" dirty="0">
              <a:latin typeface="Tahoma"/>
              <a:cs typeface="Tahoma"/>
            </a:endParaRPr>
          </a:p>
        </p:txBody>
      </p:sp>
      <p:pic>
        <p:nvPicPr>
          <p:cNvPr id="5" name="Picture 4">
            <a:extLst>
              <a:ext uri="{FF2B5EF4-FFF2-40B4-BE49-F238E27FC236}">
                <a16:creationId xmlns:a16="http://schemas.microsoft.com/office/drawing/2014/main" id="{EC0809C5-A957-477E-A9AA-D417B9CF1C38}"/>
              </a:ext>
            </a:extLst>
          </p:cNvPr>
          <p:cNvPicPr>
            <a:picLocks noChangeAspect="1"/>
          </p:cNvPicPr>
          <p:nvPr/>
        </p:nvPicPr>
        <p:blipFill>
          <a:blip r:embed="rId2"/>
          <a:stretch>
            <a:fillRect/>
          </a:stretch>
        </p:blipFill>
        <p:spPr>
          <a:xfrm>
            <a:off x="369870" y="1981200"/>
            <a:ext cx="9223710" cy="4038600"/>
          </a:xfrm>
          <a:prstGeom prst="rect">
            <a:avLst/>
          </a:prstGeom>
        </p:spPr>
      </p:pic>
    </p:spTree>
    <p:extLst>
      <p:ext uri="{BB962C8B-B14F-4D97-AF65-F5344CB8AC3E}">
        <p14:creationId xmlns:p14="http://schemas.microsoft.com/office/powerpoint/2010/main" val="746368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702CF9D0-2206-4B59-ADFC-D31FDFC6926F}"/>
              </a:ext>
            </a:extLst>
          </p:cNvPr>
          <p:cNvSpPr txBox="1">
            <a:spLocks/>
          </p:cNvSpPr>
          <p:nvPr/>
        </p:nvSpPr>
        <p:spPr>
          <a:xfrm>
            <a:off x="369870" y="914400"/>
            <a:ext cx="839313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Legal - Status Update</a:t>
            </a:r>
          </a:p>
        </p:txBody>
      </p:sp>
      <p:sp>
        <p:nvSpPr>
          <p:cNvPr id="4" name="object 61">
            <a:extLst>
              <a:ext uri="{FF2B5EF4-FFF2-40B4-BE49-F238E27FC236}">
                <a16:creationId xmlns:a16="http://schemas.microsoft.com/office/drawing/2014/main" id="{6A5B6326-3BCE-4F08-BD77-57844FD0C781}"/>
              </a:ext>
            </a:extLst>
          </p:cNvPr>
          <p:cNvSpPr txBox="1">
            <a:spLocks noGrp="1"/>
          </p:cNvSpPr>
          <p:nvPr>
            <p:ph type="ftr" sz="quarter" idx="5"/>
          </p:nvPr>
        </p:nvSpPr>
        <p:spPr>
          <a:xfrm>
            <a:off x="655608" y="6469811"/>
            <a:ext cx="2297604"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9" name="object 34">
            <a:extLst>
              <a:ext uri="{FF2B5EF4-FFF2-40B4-BE49-F238E27FC236}">
                <a16:creationId xmlns:a16="http://schemas.microsoft.com/office/drawing/2014/main" id="{F57836B1-936C-4495-BA61-63FBA0071417}"/>
              </a:ext>
            </a:extLst>
          </p:cNvPr>
          <p:cNvSpPr txBox="1"/>
          <p:nvPr/>
        </p:nvSpPr>
        <p:spPr>
          <a:xfrm>
            <a:off x="8343900" y="6480810"/>
            <a:ext cx="1249680"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3</a:t>
            </a:r>
            <a:endParaRPr sz="972" dirty="0">
              <a:latin typeface="Tahoma"/>
              <a:cs typeface="Tahoma"/>
            </a:endParaRPr>
          </a:p>
        </p:txBody>
      </p:sp>
      <p:pic>
        <p:nvPicPr>
          <p:cNvPr id="5" name="Picture 4">
            <a:extLst>
              <a:ext uri="{FF2B5EF4-FFF2-40B4-BE49-F238E27FC236}">
                <a16:creationId xmlns:a16="http://schemas.microsoft.com/office/drawing/2014/main" id="{D61AD03B-31C6-419E-8B7C-ED853EAD6BA2}"/>
              </a:ext>
            </a:extLst>
          </p:cNvPr>
          <p:cNvPicPr>
            <a:picLocks noChangeAspect="1"/>
          </p:cNvPicPr>
          <p:nvPr/>
        </p:nvPicPr>
        <p:blipFill>
          <a:blip r:embed="rId2"/>
          <a:stretch>
            <a:fillRect/>
          </a:stretch>
        </p:blipFill>
        <p:spPr>
          <a:xfrm>
            <a:off x="369870" y="1981200"/>
            <a:ext cx="9078930" cy="3962400"/>
          </a:xfrm>
          <a:prstGeom prst="rect">
            <a:avLst/>
          </a:prstGeom>
        </p:spPr>
      </p:pic>
    </p:spTree>
    <p:extLst>
      <p:ext uri="{BB962C8B-B14F-4D97-AF65-F5344CB8AC3E}">
        <p14:creationId xmlns:p14="http://schemas.microsoft.com/office/powerpoint/2010/main" val="2500013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702CF9D0-2206-4B59-ADFC-D31FDFC6926F}"/>
              </a:ext>
            </a:extLst>
          </p:cNvPr>
          <p:cNvSpPr txBox="1">
            <a:spLocks/>
          </p:cNvSpPr>
          <p:nvPr/>
        </p:nvSpPr>
        <p:spPr>
          <a:xfrm>
            <a:off x="381000" y="914400"/>
            <a:ext cx="8384177"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Legal - Status Update</a:t>
            </a:r>
          </a:p>
        </p:txBody>
      </p:sp>
      <p:sp>
        <p:nvSpPr>
          <p:cNvPr id="4" name="object 61">
            <a:extLst>
              <a:ext uri="{FF2B5EF4-FFF2-40B4-BE49-F238E27FC236}">
                <a16:creationId xmlns:a16="http://schemas.microsoft.com/office/drawing/2014/main" id="{6A5B6326-3BCE-4F08-BD77-57844FD0C781}"/>
              </a:ext>
            </a:extLst>
          </p:cNvPr>
          <p:cNvSpPr txBox="1">
            <a:spLocks noGrp="1"/>
          </p:cNvSpPr>
          <p:nvPr>
            <p:ph type="ftr" sz="quarter" idx="5"/>
          </p:nvPr>
        </p:nvSpPr>
        <p:spPr>
          <a:xfrm>
            <a:off x="609600" y="6410467"/>
            <a:ext cx="2297604"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9" name="object 34">
            <a:extLst>
              <a:ext uri="{FF2B5EF4-FFF2-40B4-BE49-F238E27FC236}">
                <a16:creationId xmlns:a16="http://schemas.microsoft.com/office/drawing/2014/main" id="{F57836B1-936C-4495-BA61-63FBA0071417}"/>
              </a:ext>
            </a:extLst>
          </p:cNvPr>
          <p:cNvSpPr txBox="1"/>
          <p:nvPr/>
        </p:nvSpPr>
        <p:spPr>
          <a:xfrm>
            <a:off x="8458200" y="6410467"/>
            <a:ext cx="1249680"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4</a:t>
            </a:r>
            <a:endParaRPr sz="972" dirty="0">
              <a:latin typeface="Tahoma"/>
              <a:cs typeface="Tahoma"/>
            </a:endParaRPr>
          </a:p>
        </p:txBody>
      </p:sp>
      <p:sp>
        <p:nvSpPr>
          <p:cNvPr id="7" name="Rectangle 6">
            <a:extLst>
              <a:ext uri="{FF2B5EF4-FFF2-40B4-BE49-F238E27FC236}">
                <a16:creationId xmlns:a16="http://schemas.microsoft.com/office/drawing/2014/main" id="{1B359667-C320-4B4F-95B4-1D4A0972CBAA}"/>
              </a:ext>
            </a:extLst>
          </p:cNvPr>
          <p:cNvSpPr/>
          <p:nvPr/>
        </p:nvSpPr>
        <p:spPr>
          <a:xfrm>
            <a:off x="464948" y="5715000"/>
            <a:ext cx="8983851"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200" dirty="0">
                <a:solidFill>
                  <a:schemeClr val="tx1"/>
                </a:solidFill>
                <a:latin typeface="Times New Roman" panose="02020603050405020304" pitchFamily="18" charset="0"/>
                <a:cs typeface="Times New Roman" panose="02020603050405020304" pitchFamily="18" charset="0"/>
              </a:rPr>
              <a:t>Note: For the actual outcome of the court hearing, a copy of the order can be viewed at www.abwinfra.com.</a:t>
            </a:r>
          </a:p>
        </p:txBody>
      </p:sp>
      <p:pic>
        <p:nvPicPr>
          <p:cNvPr id="5" name="Picture 4">
            <a:extLst>
              <a:ext uri="{FF2B5EF4-FFF2-40B4-BE49-F238E27FC236}">
                <a16:creationId xmlns:a16="http://schemas.microsoft.com/office/drawing/2014/main" id="{CA3702F2-F2D2-4BE9-8061-E4FE99AAF059}"/>
              </a:ext>
            </a:extLst>
          </p:cNvPr>
          <p:cNvPicPr>
            <a:picLocks noChangeAspect="1"/>
          </p:cNvPicPr>
          <p:nvPr/>
        </p:nvPicPr>
        <p:blipFill>
          <a:blip r:embed="rId2"/>
          <a:stretch>
            <a:fillRect/>
          </a:stretch>
        </p:blipFill>
        <p:spPr>
          <a:xfrm>
            <a:off x="381000" y="2071686"/>
            <a:ext cx="9067799" cy="3490913"/>
          </a:xfrm>
          <a:prstGeom prst="rect">
            <a:avLst/>
          </a:prstGeom>
        </p:spPr>
      </p:pic>
    </p:spTree>
    <p:extLst>
      <p:ext uri="{BB962C8B-B14F-4D97-AF65-F5344CB8AC3E}">
        <p14:creationId xmlns:p14="http://schemas.microsoft.com/office/powerpoint/2010/main" val="2071809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702CF9D0-2206-4B59-ADFC-D31FDFC6926F}"/>
              </a:ext>
            </a:extLst>
          </p:cNvPr>
          <p:cNvSpPr txBox="1">
            <a:spLocks/>
          </p:cNvSpPr>
          <p:nvPr/>
        </p:nvSpPr>
        <p:spPr>
          <a:xfrm>
            <a:off x="381000" y="914400"/>
            <a:ext cx="8384177"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Legal – Way Forward</a:t>
            </a:r>
          </a:p>
        </p:txBody>
      </p:sp>
      <p:sp>
        <p:nvSpPr>
          <p:cNvPr id="4" name="object 61">
            <a:extLst>
              <a:ext uri="{FF2B5EF4-FFF2-40B4-BE49-F238E27FC236}">
                <a16:creationId xmlns:a16="http://schemas.microsoft.com/office/drawing/2014/main" id="{6A5B6326-3BCE-4F08-BD77-57844FD0C781}"/>
              </a:ext>
            </a:extLst>
          </p:cNvPr>
          <p:cNvSpPr txBox="1">
            <a:spLocks noGrp="1"/>
          </p:cNvSpPr>
          <p:nvPr>
            <p:ph type="ftr" sz="quarter" idx="5"/>
          </p:nvPr>
        </p:nvSpPr>
        <p:spPr>
          <a:xfrm>
            <a:off x="609600" y="6410467"/>
            <a:ext cx="2297604"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9" name="object 34">
            <a:extLst>
              <a:ext uri="{FF2B5EF4-FFF2-40B4-BE49-F238E27FC236}">
                <a16:creationId xmlns:a16="http://schemas.microsoft.com/office/drawing/2014/main" id="{F57836B1-936C-4495-BA61-63FBA0071417}"/>
              </a:ext>
            </a:extLst>
          </p:cNvPr>
          <p:cNvSpPr txBox="1"/>
          <p:nvPr/>
        </p:nvSpPr>
        <p:spPr>
          <a:xfrm>
            <a:off x="8414131" y="6373681"/>
            <a:ext cx="1249680"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5</a:t>
            </a:r>
            <a:endParaRPr sz="972" dirty="0">
              <a:latin typeface="Tahoma"/>
              <a:cs typeface="Tahoma"/>
            </a:endParaRPr>
          </a:p>
        </p:txBody>
      </p:sp>
      <p:sp>
        <p:nvSpPr>
          <p:cNvPr id="7" name="Rectangle 6">
            <a:extLst>
              <a:ext uri="{FF2B5EF4-FFF2-40B4-BE49-F238E27FC236}">
                <a16:creationId xmlns:a16="http://schemas.microsoft.com/office/drawing/2014/main" id="{1B359667-C320-4B4F-95B4-1D4A0972CBAA}"/>
              </a:ext>
            </a:extLst>
          </p:cNvPr>
          <p:cNvSpPr/>
          <p:nvPr/>
        </p:nvSpPr>
        <p:spPr>
          <a:xfrm>
            <a:off x="457200" y="1752600"/>
            <a:ext cx="91440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200" dirty="0">
                <a:solidFill>
                  <a:schemeClr val="tx1"/>
                </a:solidFill>
                <a:latin typeface="Times New Roman" panose="02020603050405020304" pitchFamily="18" charset="0"/>
                <a:cs typeface="Times New Roman" panose="02020603050405020304" pitchFamily="18" charset="0"/>
              </a:rPr>
              <a:t>Mr. Vikram Singh, Senior Partner and Head of Litigations from the Circle of Counsels will explain the way forward and outcome of the latest hearings in Panchkula Court on ED, CBI, and other PMLA related matters.</a:t>
            </a:r>
          </a:p>
        </p:txBody>
      </p:sp>
    </p:spTree>
    <p:extLst>
      <p:ext uri="{BB962C8B-B14F-4D97-AF65-F5344CB8AC3E}">
        <p14:creationId xmlns:p14="http://schemas.microsoft.com/office/powerpoint/2010/main" val="3816896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702CF9D0-2206-4B59-ADFC-D31FDFC6926F}"/>
              </a:ext>
            </a:extLst>
          </p:cNvPr>
          <p:cNvSpPr txBox="1">
            <a:spLocks/>
          </p:cNvSpPr>
          <p:nvPr/>
        </p:nvSpPr>
        <p:spPr>
          <a:xfrm>
            <a:off x="369870" y="914400"/>
            <a:ext cx="8393130" cy="379717"/>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t>Projects - Update</a:t>
            </a:r>
          </a:p>
        </p:txBody>
      </p:sp>
      <p:sp>
        <p:nvSpPr>
          <p:cNvPr id="4" name="object 61">
            <a:extLst>
              <a:ext uri="{FF2B5EF4-FFF2-40B4-BE49-F238E27FC236}">
                <a16:creationId xmlns:a16="http://schemas.microsoft.com/office/drawing/2014/main" id="{6A5B6326-3BCE-4F08-BD77-57844FD0C781}"/>
              </a:ext>
            </a:extLst>
          </p:cNvPr>
          <p:cNvSpPr txBox="1">
            <a:spLocks noGrp="1"/>
          </p:cNvSpPr>
          <p:nvPr>
            <p:ph type="ftr" sz="quarter" idx="5"/>
          </p:nvPr>
        </p:nvSpPr>
        <p:spPr>
          <a:xfrm>
            <a:off x="655608" y="6469811"/>
            <a:ext cx="2297604"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6" name="object 34">
            <a:extLst>
              <a:ext uri="{FF2B5EF4-FFF2-40B4-BE49-F238E27FC236}">
                <a16:creationId xmlns:a16="http://schemas.microsoft.com/office/drawing/2014/main" id="{939E8092-779D-4242-8BF9-9936D5869E9D}"/>
              </a:ext>
            </a:extLst>
          </p:cNvPr>
          <p:cNvSpPr txBox="1"/>
          <p:nvPr/>
        </p:nvSpPr>
        <p:spPr>
          <a:xfrm>
            <a:off x="8343900" y="6480810"/>
            <a:ext cx="1249680"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6</a:t>
            </a:r>
            <a:endParaRPr sz="972" dirty="0">
              <a:latin typeface="Tahoma"/>
              <a:cs typeface="Tahoma"/>
            </a:endParaRPr>
          </a:p>
        </p:txBody>
      </p:sp>
      <p:pic>
        <p:nvPicPr>
          <p:cNvPr id="2" name="Picture 1">
            <a:extLst>
              <a:ext uri="{FF2B5EF4-FFF2-40B4-BE49-F238E27FC236}">
                <a16:creationId xmlns:a16="http://schemas.microsoft.com/office/drawing/2014/main" id="{EBC3E40F-11ED-1F5F-88A5-4BF19965F6F2}"/>
              </a:ext>
            </a:extLst>
          </p:cNvPr>
          <p:cNvPicPr>
            <a:picLocks noChangeAspect="1"/>
          </p:cNvPicPr>
          <p:nvPr/>
        </p:nvPicPr>
        <p:blipFill>
          <a:blip r:embed="rId2"/>
          <a:stretch>
            <a:fillRect/>
          </a:stretch>
        </p:blipFill>
        <p:spPr>
          <a:xfrm>
            <a:off x="439720" y="1828800"/>
            <a:ext cx="9153860" cy="4191000"/>
          </a:xfrm>
          <a:prstGeom prst="rect">
            <a:avLst/>
          </a:prstGeom>
        </p:spPr>
      </p:pic>
    </p:spTree>
    <p:extLst>
      <p:ext uri="{BB962C8B-B14F-4D97-AF65-F5344CB8AC3E}">
        <p14:creationId xmlns:p14="http://schemas.microsoft.com/office/powerpoint/2010/main" val="4108979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62289F53-6069-4510-B6C2-4E10E4593782}"/>
              </a:ext>
            </a:extLst>
          </p:cNvPr>
          <p:cNvSpPr txBox="1">
            <a:spLocks/>
          </p:cNvSpPr>
          <p:nvPr/>
        </p:nvSpPr>
        <p:spPr>
          <a:xfrm>
            <a:off x="381000" y="1043612"/>
            <a:ext cx="8534400" cy="749049"/>
          </a:xfrm>
          <a:prstGeom prst="rect">
            <a:avLst/>
          </a:prstGeom>
        </p:spPr>
        <p:txBody>
          <a:bodyPr vert="horz" wrap="square" lIns="0" tIns="10285" rIns="0" bIns="0" rtlCol="0">
            <a:spAutoFit/>
          </a:bodyPr>
          <a:lstStyle>
            <a:lvl1pPr>
              <a:defRPr sz="4800" b="1" i="1">
                <a:solidFill>
                  <a:srgbClr val="821A1A"/>
                </a:solidFill>
                <a:latin typeface="Georgia"/>
                <a:ea typeface="+mj-ea"/>
                <a:cs typeface="Georgia"/>
              </a:defRPr>
            </a:lvl1pPr>
          </a:lstStyle>
          <a:p>
            <a:pPr marL="10284">
              <a:spcBef>
                <a:spcPts val="81"/>
              </a:spcBef>
            </a:pPr>
            <a:r>
              <a:rPr lang="en-US" sz="2400" kern="0" dirty="0">
                <a:latin typeface="Georgia" panose="02040502050405020303" pitchFamily="18" charset="0"/>
                <a:cs typeface="Times New Roman" panose="02020603050405020304" pitchFamily="18" charset="0"/>
              </a:rPr>
              <a:t>Way Forward for Resuming Construction of Verona Hills</a:t>
            </a:r>
            <a:r>
              <a:rPr lang="en-US" sz="2400" kern="0" dirty="0">
                <a:latin typeface="Times New Roman" panose="02020603050405020304" pitchFamily="18" charset="0"/>
                <a:cs typeface="Times New Roman" panose="02020603050405020304" pitchFamily="18" charset="0"/>
              </a:rPr>
              <a:t> </a:t>
            </a:r>
          </a:p>
        </p:txBody>
      </p:sp>
      <p:sp>
        <p:nvSpPr>
          <p:cNvPr id="8" name="object 61">
            <a:extLst>
              <a:ext uri="{FF2B5EF4-FFF2-40B4-BE49-F238E27FC236}">
                <a16:creationId xmlns:a16="http://schemas.microsoft.com/office/drawing/2014/main" id="{33F17209-0F35-42D8-BD10-755AC76E62A3}"/>
              </a:ext>
            </a:extLst>
          </p:cNvPr>
          <p:cNvSpPr txBox="1">
            <a:spLocks noGrp="1"/>
          </p:cNvSpPr>
          <p:nvPr>
            <p:ph type="ftr" sz="quarter" idx="5"/>
          </p:nvPr>
        </p:nvSpPr>
        <p:spPr>
          <a:xfrm>
            <a:off x="575460" y="6434702"/>
            <a:ext cx="2377752" cy="118687"/>
          </a:xfrm>
          <a:prstGeom prst="rect">
            <a:avLst/>
          </a:prstGeom>
        </p:spPr>
        <p:txBody>
          <a:bodyPr vert="horz" wrap="square" lIns="0" tIns="0" rIns="0" bIns="0" rtlCol="0">
            <a:spAutoFit/>
          </a:bodyPr>
          <a:lstStyle/>
          <a:p>
            <a:pPr marL="10284">
              <a:lnSpc>
                <a:spcPts val="850"/>
              </a:lnSpc>
            </a:pPr>
            <a:r>
              <a:rPr spc="-12"/>
              <a:t>Varrenyam</a:t>
            </a:r>
            <a:r>
              <a:rPr spc="-20"/>
              <a:t> </a:t>
            </a:r>
            <a:r>
              <a:rPr spc="-4"/>
              <a:t>Consultants</a:t>
            </a:r>
            <a:r>
              <a:rPr spc="-12"/>
              <a:t> </a:t>
            </a:r>
            <a:r>
              <a:t>Pvt.</a:t>
            </a:r>
            <a:r>
              <a:rPr spc="-16"/>
              <a:t> </a:t>
            </a:r>
            <a:r>
              <a:rPr spc="-12"/>
              <a:t>Ltd.</a:t>
            </a:r>
            <a:endParaRPr spc="-12" dirty="0"/>
          </a:p>
        </p:txBody>
      </p:sp>
      <p:sp>
        <p:nvSpPr>
          <p:cNvPr id="9" name="object 34">
            <a:extLst>
              <a:ext uri="{FF2B5EF4-FFF2-40B4-BE49-F238E27FC236}">
                <a16:creationId xmlns:a16="http://schemas.microsoft.com/office/drawing/2014/main" id="{80FB3C9D-FA0A-4223-A097-AD1C31841517}"/>
              </a:ext>
            </a:extLst>
          </p:cNvPr>
          <p:cNvSpPr txBox="1"/>
          <p:nvPr/>
        </p:nvSpPr>
        <p:spPr>
          <a:xfrm>
            <a:off x="8405608" y="6568291"/>
            <a:ext cx="1195592" cy="160497"/>
          </a:xfrm>
          <a:prstGeom prst="rect">
            <a:avLst/>
          </a:prstGeom>
        </p:spPr>
        <p:txBody>
          <a:bodyPr vert="horz" wrap="square" lIns="0" tIns="10799" rIns="0" bIns="0" rtlCol="0">
            <a:spAutoFit/>
          </a:bodyPr>
          <a:lstStyle/>
          <a:p>
            <a:pPr marL="10284">
              <a:spcBef>
                <a:spcPts val="85"/>
              </a:spcBef>
            </a:pPr>
            <a:r>
              <a:rPr sz="810" dirty="0">
                <a:solidFill>
                  <a:srgbClr val="666666"/>
                </a:solidFill>
                <a:latin typeface="Calibri"/>
                <a:cs typeface="Calibri"/>
              </a:rPr>
              <a:t>Private &amp; Confidential.  </a:t>
            </a:r>
            <a:r>
              <a:rPr lang="en-US" sz="972" b="1" dirty="0">
                <a:solidFill>
                  <a:srgbClr val="666666"/>
                </a:solidFill>
                <a:latin typeface="Tahoma"/>
                <a:cs typeface="Tahoma"/>
              </a:rPr>
              <a:t>7</a:t>
            </a:r>
            <a:endParaRPr sz="972" dirty="0">
              <a:latin typeface="Tahoma"/>
              <a:cs typeface="Tahoma"/>
            </a:endParaRPr>
          </a:p>
        </p:txBody>
      </p:sp>
      <p:pic>
        <p:nvPicPr>
          <p:cNvPr id="2" name="Picture 1">
            <a:extLst>
              <a:ext uri="{FF2B5EF4-FFF2-40B4-BE49-F238E27FC236}">
                <a16:creationId xmlns:a16="http://schemas.microsoft.com/office/drawing/2014/main" id="{2E85B0F1-4177-543F-6438-92AADBA3D2B2}"/>
              </a:ext>
            </a:extLst>
          </p:cNvPr>
          <p:cNvPicPr>
            <a:picLocks noChangeAspect="1"/>
          </p:cNvPicPr>
          <p:nvPr/>
        </p:nvPicPr>
        <p:blipFill>
          <a:blip r:embed="rId2"/>
          <a:stretch>
            <a:fillRect/>
          </a:stretch>
        </p:blipFill>
        <p:spPr>
          <a:xfrm>
            <a:off x="457200" y="1949450"/>
            <a:ext cx="8728075" cy="4070350"/>
          </a:xfrm>
          <a:prstGeom prst="rect">
            <a:avLst/>
          </a:prstGeom>
        </p:spPr>
      </p:pic>
    </p:spTree>
    <p:extLst>
      <p:ext uri="{BB962C8B-B14F-4D97-AF65-F5344CB8AC3E}">
        <p14:creationId xmlns:p14="http://schemas.microsoft.com/office/powerpoint/2010/main" val="341155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5069</TotalTime>
  <Words>1101</Words>
  <Application>Microsoft Office PowerPoint</Application>
  <PresentationFormat>Custom</PresentationFormat>
  <Paragraphs>120</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 MT</vt:lpstr>
      <vt:lpstr>Calibri</vt:lpstr>
      <vt:lpstr>Georgia</vt:lpstr>
      <vt:lpstr>Tahoma</vt:lpstr>
      <vt:lpstr>Times New Roman</vt:lpstr>
      <vt:lpstr>Wingdings</vt:lpstr>
      <vt:lpstr>Office Theme</vt:lpstr>
      <vt:lpstr>ABW INFRASTRUCTURE LIMITED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First CoC_06112019 v4.pptx</dc:title>
  <dc:creator>gauravv004</dc:creator>
  <cp:lastModifiedBy>SP Gupta</cp:lastModifiedBy>
  <cp:revision>259</cp:revision>
  <cp:lastPrinted>2024-02-03T11:54:17Z</cp:lastPrinted>
  <dcterms:created xsi:type="dcterms:W3CDTF">2023-08-18T09:47:33Z</dcterms:created>
  <dcterms:modified xsi:type="dcterms:W3CDTF">2024-02-08T02:46:24Z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2019-11-08T00:00:00Z</vt:filetime>
  </property>
  <property fmtid="{D5CDD505-2E9C-101B-9397-08002B2CF9AE}" pid="3" name="LastSaved">
    <vt:filetime>2023-08-18T00:00:00Z</vt:filetime>
  </property>
</Properties>
</file>